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Montserrat SemiBold"/>
      <p:regular r:id="rId30"/>
      <p:bold r:id="rId31"/>
      <p:italic r:id="rId32"/>
      <p:boldItalic r:id="rId33"/>
    </p:embeddedFont>
    <p:embeddedFont>
      <p:font typeface="Roboto"/>
      <p:regular r:id="rId34"/>
      <p:bold r:id="rId35"/>
      <p:italic r:id="rId36"/>
      <p:boldItalic r:id="rId37"/>
    </p:embeddedFont>
    <p:embeddedFont>
      <p:font typeface="Montserrat"/>
      <p:regular r:id="rId38"/>
      <p:bold r:id="rId39"/>
      <p:italic r:id="rId40"/>
      <p:boldItalic r:id="rId41"/>
    </p:embeddedFont>
    <p:embeddedFont>
      <p:font typeface="Montserrat Black"/>
      <p:bold r:id="rId42"/>
      <p:boldItalic r:id="rId43"/>
    </p:embeddedFont>
    <p:embeddedFont>
      <p:font typeface="Montserrat Medium"/>
      <p:regular r:id="rId44"/>
      <p:bold r:id="rId45"/>
      <p:italic r:id="rId46"/>
      <p:boldItalic r:id="rId47"/>
    </p:embeddedFont>
    <p:embeddedFont>
      <p:font typeface="Open Sans ExtraBold"/>
      <p:bold r:id="rId48"/>
      <p:boldItalic r:id="rId49"/>
    </p:embeddedFont>
    <p:embeddedFont>
      <p:font typeface="Montserrat ExtraBold"/>
      <p:bold r:id="rId50"/>
      <p:boldItalic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872">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enee Rainville"/>
  <p:cmAuthor clrIdx="1" id="1" initials="" lastIdx="1" name="Kate Grimes"/>
  <p:cmAuthor clrIdx="2" id="2" initials="" lastIdx="1" name="Adam Law"/>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87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MontserratBlack-bold.fntdata"/><Relationship Id="rId41" Type="http://schemas.openxmlformats.org/officeDocument/2006/relationships/font" Target="fonts/Montserrat-boldItalic.fntdata"/><Relationship Id="rId44" Type="http://schemas.openxmlformats.org/officeDocument/2006/relationships/font" Target="fonts/MontserratMedium-regular.fntdata"/><Relationship Id="rId43" Type="http://schemas.openxmlformats.org/officeDocument/2006/relationships/font" Target="fonts/MontserratBlack-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OpenSansExtraBold-bold.fntdata"/><Relationship Id="rId47" Type="http://schemas.openxmlformats.org/officeDocument/2006/relationships/font" Target="fonts/MontserratMedium-boldItalic.fntdata"/><Relationship Id="rId49" Type="http://schemas.openxmlformats.org/officeDocument/2006/relationships/font" Target="fonts/OpenSans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ExtraBold-boldItalic.fntdata"/><Relationship Id="rId50" Type="http://schemas.openxmlformats.org/officeDocument/2006/relationships/font" Target="fonts/MontserratExtraBold-bold.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5.xml"/><Relationship Id="rId55" Type="http://schemas.openxmlformats.org/officeDocument/2006/relationships/font" Target="fonts/OpenSans-boldItalic.fntdata"/><Relationship Id="rId10" Type="http://schemas.openxmlformats.org/officeDocument/2006/relationships/slide" Target="slides/slide4.xml"/><Relationship Id="rId54"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6-03T10:21:57.565">
    <p:pos x="6000" y="0"/>
    <p:text>@alaw@dihq.org Do you think we should refresh the photos being used on each of the challenge overview slides? It has been quite a few years now with the same images.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5-31T17:43:39.076">
    <p:pos x="1128" y="184"/>
    <p:text>@alaw@dihq.org You mentioned that you wanted to add one more page to this before we post. If you add it I'll post next week. Thanks!</p:text>
  </p:cm>
  <p:cm authorId="2" idx="1" dt="2022-05-31T17:43:39.076">
    <p:pos x="1128" y="184"/>
    <p:text>All set!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49d78c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d49d78c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49d78ca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49d78ca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d49d78ca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d49d78ca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d49d78ca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d49d78ca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d49d78ca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d49d78ca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d49d78ca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d49d78ca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b0e4b7d6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b0e4b7d6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this slide if you are presenting after Oct 11th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d49d78ca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d49d78ca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note that these are our </a:t>
            </a:r>
            <a:r>
              <a:rPr lang="en"/>
              <a:t>pre-pandemic</a:t>
            </a:r>
            <a:r>
              <a:rPr lang="en"/>
              <a:t> numbers.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d545d5a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d545d5a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d49d78ca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d49d78ca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d3470fae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d3470fae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d545d5a9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d545d5a9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067a3a8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067a3a8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d545d5a9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d545d5a9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d545d5a9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d545d5a9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d36d0c49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d36d0c49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36d0c49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36d0c49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d36d0c49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d36d0c49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36d0c49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36d0c49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d36d0c49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d36d0c49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d49d78c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d49d78c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49d78c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d49d78c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4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6.jp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7.jp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0.jp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1.jp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destinationimagination.org/Digital-Open" TargetMode="Externa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6.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6.png"/><Relationship Id="rId4" Type="http://schemas.openxmlformats.org/officeDocument/2006/relationships/image" Target="../media/image57.png"/><Relationship Id="rId5" Type="http://schemas.openxmlformats.org/officeDocument/2006/relationships/image" Target="../media/image45.png"/><Relationship Id="rId6" Type="http://schemas.openxmlformats.org/officeDocument/2006/relationships/image" Target="../media/image44.png"/><Relationship Id="rId7" Type="http://schemas.openxmlformats.org/officeDocument/2006/relationships/image" Target="../media/image52.png"/><Relationship Id="rId8"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50.jpg"/><Relationship Id="rId5"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destinationimagination.org/Volunteer/" TargetMode="External"/><Relationship Id="rId4" Type="http://schemas.openxmlformats.org/officeDocument/2006/relationships/image" Target="../media/image49.png"/><Relationship Id="rId5" Type="http://schemas.openxmlformats.org/officeDocument/2006/relationships/image" Target="../media/image56.jpg"/><Relationship Id="rId6" Type="http://schemas.openxmlformats.org/officeDocument/2006/relationships/image" Target="../media/image55.jpg"/><Relationship Id="rId7" Type="http://schemas.openxmlformats.org/officeDocument/2006/relationships/image" Target="../media/image5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10" Type="http://schemas.openxmlformats.org/officeDocument/2006/relationships/image" Target="../media/image15.png"/><Relationship Id="rId9"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2.png"/><Relationship Id="rId7" Type="http://schemas.openxmlformats.org/officeDocument/2006/relationships/image" Target="../media/image4.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32.jpg"/><Relationship Id="rId5"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3070502" y="593950"/>
            <a:ext cx="2925450" cy="731376"/>
          </a:xfrm>
          <a:prstGeom prst="rect">
            <a:avLst/>
          </a:prstGeom>
          <a:noFill/>
          <a:ln>
            <a:noFill/>
          </a:ln>
        </p:spPr>
      </p:pic>
      <p:sp>
        <p:nvSpPr>
          <p:cNvPr id="55" name="Google Shape;55;p13"/>
          <p:cNvSpPr txBox="1"/>
          <p:nvPr/>
        </p:nvSpPr>
        <p:spPr>
          <a:xfrm>
            <a:off x="326700" y="1506400"/>
            <a:ext cx="8597100" cy="275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lang="en" sz="4300">
                <a:solidFill>
                  <a:schemeClr val="lt1"/>
                </a:solidFill>
                <a:latin typeface="Open Sans ExtraBold"/>
                <a:ea typeface="Open Sans ExtraBold"/>
                <a:cs typeface="Open Sans ExtraBold"/>
                <a:sym typeface="Open Sans ExtraBold"/>
              </a:rPr>
              <a:t>TRANSFORMING EDUCATION</a:t>
            </a:r>
            <a:br>
              <a:rPr lang="en" sz="4300">
                <a:solidFill>
                  <a:schemeClr val="lt1"/>
                </a:solidFill>
                <a:latin typeface="Open Sans ExtraBold"/>
                <a:ea typeface="Open Sans ExtraBold"/>
                <a:cs typeface="Open Sans ExtraBold"/>
                <a:sym typeface="Open Sans ExtraBold"/>
              </a:rPr>
            </a:br>
            <a:r>
              <a:rPr lang="en" sz="4300">
                <a:solidFill>
                  <a:schemeClr val="lt1"/>
                </a:solidFill>
                <a:latin typeface="Open Sans ExtraBold"/>
                <a:ea typeface="Open Sans ExtraBold"/>
                <a:cs typeface="Open Sans ExtraBold"/>
                <a:sym typeface="Open Sans ExtraBold"/>
              </a:rPr>
              <a:t>ONE CHALLENGE AT A TIME</a:t>
            </a:r>
            <a:endParaRPr sz="4300">
              <a:solidFill>
                <a:schemeClr val="lt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br>
              <a:rPr lang="en" sz="2100">
                <a:solidFill>
                  <a:schemeClr val="lt1"/>
                </a:solidFill>
                <a:latin typeface="Montserrat"/>
                <a:ea typeface="Montserrat"/>
                <a:cs typeface="Montserrat"/>
                <a:sym typeface="Montserrat"/>
              </a:rPr>
            </a:br>
            <a:r>
              <a:rPr lang="en" sz="2100">
                <a:solidFill>
                  <a:schemeClr val="lt1"/>
                </a:solidFill>
                <a:latin typeface="Montserrat"/>
                <a:ea typeface="Montserrat"/>
                <a:cs typeface="Montserrat"/>
                <a:sym typeface="Montserrat"/>
              </a:rPr>
              <a:t>A STEAM program for pre-K, K-12 and university students</a:t>
            </a:r>
            <a:endParaRPr sz="2100">
              <a:solidFill>
                <a:schemeClr val="lt1"/>
              </a:solidFill>
              <a:latin typeface="Montserrat"/>
              <a:ea typeface="Montserrat"/>
              <a:cs typeface="Montserrat"/>
              <a:sym typeface="Montserrat"/>
            </a:endParaRPr>
          </a:p>
          <a:p>
            <a:pPr indent="0" lvl="0" marL="0" rtl="0" algn="ctr">
              <a:lnSpc>
                <a:spcPct val="100000"/>
              </a:lnSpc>
              <a:spcBef>
                <a:spcPts val="1000"/>
              </a:spcBef>
              <a:spcAft>
                <a:spcPts val="0"/>
              </a:spcAft>
              <a:buNone/>
            </a:pPr>
            <a:r>
              <a:t/>
            </a:r>
            <a:endParaRPr sz="4300">
              <a:solidFill>
                <a:schemeClr val="lt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t/>
            </a:r>
            <a:endParaRPr sz="4300">
              <a:solidFill>
                <a:schemeClr val="lt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t/>
            </a:r>
            <a:endParaRPr sz="43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0" l="0" r="9600" t="0"/>
          <a:stretch/>
        </p:blipFill>
        <p:spPr>
          <a:xfrm>
            <a:off x="4494350" y="0"/>
            <a:ext cx="4649650" cy="5143500"/>
          </a:xfrm>
          <a:prstGeom prst="rect">
            <a:avLst/>
          </a:prstGeom>
          <a:noFill/>
          <a:ln>
            <a:noFill/>
          </a:ln>
        </p:spPr>
      </p:pic>
      <p:sp>
        <p:nvSpPr>
          <p:cNvPr id="161" name="Google Shape;161;p22"/>
          <p:cNvSpPr txBox="1"/>
          <p:nvPr/>
        </p:nvSpPr>
        <p:spPr>
          <a:xfrm>
            <a:off x="254225" y="1526850"/>
            <a:ext cx="3876600" cy="354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Sometimes the story you know isn’t the whole story. Explore what happens when the focus of a story changes. It’s time to put your own twist on a well-known tale in this season’s Fine Arts Challenge!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a flipped tale that is inspired by a well-known story but focuses on a new main character.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Research literary devices and integrate one into the Presentation.</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Use theatrical techniques to move the audience’s focus from one portion of the Presentation Area to another.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Design and build a piece of scenery that goes through a scenery flip.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900">
              <a:solidFill>
                <a:schemeClr val="dk1"/>
              </a:solidFill>
              <a:latin typeface="Montserrat Medium"/>
              <a:ea typeface="Montserrat Medium"/>
              <a:cs typeface="Montserrat Medium"/>
              <a:sym typeface="Montserrat Medium"/>
            </a:endParaRPr>
          </a:p>
        </p:txBody>
      </p:sp>
      <p:sp>
        <p:nvSpPr>
          <p:cNvPr id="162" name="Google Shape;162;p22"/>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63" name="Google Shape;163;p22"/>
          <p:cNvPicPr preferRelativeResize="0"/>
          <p:nvPr/>
        </p:nvPicPr>
        <p:blipFill rotWithShape="1">
          <a:blip r:embed="rId4">
            <a:alphaModFix/>
          </a:blip>
          <a:srcRect b="109" l="0" r="0" t="119"/>
          <a:stretch/>
        </p:blipFill>
        <p:spPr>
          <a:xfrm>
            <a:off x="1232100" y="118350"/>
            <a:ext cx="1408500" cy="140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3"/>
          <p:cNvPicPr preferRelativeResize="0"/>
          <p:nvPr/>
        </p:nvPicPr>
        <p:blipFill>
          <a:blip r:embed="rId3">
            <a:alphaModFix/>
          </a:blip>
          <a:stretch>
            <a:fillRect/>
          </a:stretch>
        </p:blipFill>
        <p:spPr>
          <a:xfrm>
            <a:off x="4000501" y="0"/>
            <a:ext cx="5143500" cy="5143500"/>
          </a:xfrm>
          <a:prstGeom prst="rect">
            <a:avLst/>
          </a:prstGeom>
          <a:noFill/>
          <a:ln>
            <a:noFill/>
          </a:ln>
        </p:spPr>
      </p:pic>
      <p:sp>
        <p:nvSpPr>
          <p:cNvPr id="169" name="Google Shape;169;p23"/>
          <p:cNvSpPr txBox="1"/>
          <p:nvPr/>
        </p:nvSpPr>
        <p:spPr>
          <a:xfrm>
            <a:off x="365069" y="1620000"/>
            <a:ext cx="34113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We all love to root for an underdog. In this season’s Improvisational Challenge, your team will use your improv skills to tell a story about an unlikely hero who rises to a challenge. Will they emerge victorious, or will they crumble under the pressure?</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an improvisational skit about an underdog preparing for and/or participating in a competition.</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Incorporate an expert into the skit.</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Integrate a complication into the skit.</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Enhance the skit with trash bags and </a:t>
            </a:r>
            <a:br>
              <a:rPr lang="en" sz="900">
                <a:solidFill>
                  <a:schemeClr val="dk1"/>
                </a:solidFill>
                <a:latin typeface="Montserrat Medium"/>
                <a:ea typeface="Montserrat Medium"/>
                <a:cs typeface="Montserrat Medium"/>
                <a:sym typeface="Montserrat Medium"/>
              </a:rPr>
            </a:br>
            <a:r>
              <a:rPr lang="en" sz="900">
                <a:solidFill>
                  <a:schemeClr val="dk1"/>
                </a:solidFill>
                <a:latin typeface="Montserrat Medium"/>
                <a:ea typeface="Montserrat Medium"/>
                <a:cs typeface="Montserrat Medium"/>
                <a:sym typeface="Montserrat Medium"/>
              </a:rPr>
              <a:t>rubber bands.</a:t>
            </a:r>
            <a:endParaRPr sz="900">
              <a:solidFill>
                <a:schemeClr val="dk1"/>
              </a:solidFill>
              <a:latin typeface="Montserrat Medium"/>
              <a:ea typeface="Montserrat Medium"/>
              <a:cs typeface="Montserrat Medium"/>
              <a:sym typeface="Montserrat Medium"/>
            </a:endParaRPr>
          </a:p>
        </p:txBody>
      </p:sp>
      <p:sp>
        <p:nvSpPr>
          <p:cNvPr id="170" name="Google Shape;170;p23"/>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71" name="Google Shape;171;p23"/>
          <p:cNvPicPr preferRelativeResize="0"/>
          <p:nvPr/>
        </p:nvPicPr>
        <p:blipFill rotWithShape="1">
          <a:blip r:embed="rId4">
            <a:alphaModFix/>
          </a:blip>
          <a:srcRect b="0" l="0" r="0" t="0"/>
          <a:stretch/>
        </p:blipFill>
        <p:spPr>
          <a:xfrm>
            <a:off x="1232100" y="84000"/>
            <a:ext cx="1442850" cy="144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4"/>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77" name="Google Shape;177;p24"/>
          <p:cNvSpPr txBox="1"/>
          <p:nvPr/>
        </p:nvSpPr>
        <p:spPr>
          <a:xfrm>
            <a:off x="257675" y="1620000"/>
            <a:ext cx="35850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It takes a lot to make the world a better place. You’ve put it all on the line—will it pay off? The clock ticks and the pressure builds in this season’s Service Learning Challenge.</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Identify, design, carry out, and evaluate a project that addresses a need in a real community.</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a suspenseful story about a high-stakes situation.</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Include a slow-motion scene that is enhanced by a special effect.</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p:txBody>
      </p:sp>
      <p:sp>
        <p:nvSpPr>
          <p:cNvPr id="178" name="Google Shape;178;p24"/>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79" name="Google Shape;179;p24"/>
          <p:cNvPicPr preferRelativeResize="0"/>
          <p:nvPr/>
        </p:nvPicPr>
        <p:blipFill rotWithShape="1">
          <a:blip r:embed="rId4">
            <a:alphaModFix/>
          </a:blip>
          <a:srcRect b="109" l="0" r="0" t="119"/>
          <a:stretch/>
        </p:blipFill>
        <p:spPr>
          <a:xfrm>
            <a:off x="1264950" y="84000"/>
            <a:ext cx="1442850" cy="144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5"/>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85" name="Google Shape;185;p25"/>
          <p:cNvSpPr txBox="1"/>
          <p:nvPr/>
        </p:nvSpPr>
        <p:spPr>
          <a:xfrm>
            <a:off x="242150" y="1590250"/>
            <a:ext cx="35076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Music can bring a story to life. Unleash your inner musician as you create your own instruments and use music to tell a story about friends going on a fantastic adventure. This season’s Early Learning Challenge will be music to your ears!</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a play about a group of friends going on a fantastic adventure together.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Include a musical character.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musical instruments and use them to perform a song.</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costumes, props, and scenery to help tell the story.</a:t>
            </a:r>
            <a:endParaRPr sz="900">
              <a:solidFill>
                <a:schemeClr val="dk1"/>
              </a:solidFill>
              <a:latin typeface="Montserrat Medium"/>
              <a:ea typeface="Montserrat Medium"/>
              <a:cs typeface="Montserrat Medium"/>
              <a:sym typeface="Montserrat Medium"/>
            </a:endParaRPr>
          </a:p>
        </p:txBody>
      </p:sp>
      <p:sp>
        <p:nvSpPr>
          <p:cNvPr id="186" name="Google Shape;186;p25"/>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87" name="Google Shape;187;p25"/>
          <p:cNvPicPr preferRelativeResize="0"/>
          <p:nvPr/>
        </p:nvPicPr>
        <p:blipFill rotWithShape="1">
          <a:blip r:embed="rId4">
            <a:alphaModFix/>
          </a:blip>
          <a:srcRect b="109" l="0" r="0" t="119"/>
          <a:stretch/>
        </p:blipFill>
        <p:spPr>
          <a:xfrm>
            <a:off x="1271225" y="63400"/>
            <a:ext cx="1526850" cy="1526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nvSpPr>
        <p:spPr>
          <a:xfrm>
            <a:off x="242150" y="1590250"/>
            <a:ext cx="35850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Montserrat Medium"/>
                <a:ea typeface="Montserrat Medium"/>
                <a:cs typeface="Montserrat Medium"/>
                <a:sym typeface="Montserrat Medium"/>
              </a:rPr>
              <a:t>In a world with growing cultural connections, increased levels and types of communication, and a new need for real-time teamwork and problem-solving, the ability to solve problems quickly is becoming increasingly critical.</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500"/>
              </a:spcBef>
              <a:spcAft>
                <a:spcPts val="0"/>
              </a:spcAft>
              <a:buClr>
                <a:schemeClr val="dk1"/>
              </a:buClr>
              <a:buSzPts val="1100"/>
              <a:buFont typeface="Arial"/>
              <a:buNone/>
            </a:pPr>
            <a:r>
              <a:rPr lang="en" sz="900">
                <a:solidFill>
                  <a:schemeClr val="dk1"/>
                </a:solidFill>
                <a:latin typeface="Montserrat Medium"/>
                <a:ea typeface="Montserrat Medium"/>
                <a:cs typeface="Montserrat Medium"/>
                <a:sym typeface="Montserrat Medium"/>
              </a:rPr>
              <a:t>Each team will be asked to solve an Instant Challenge for their DI tournament. The team must think on their feet by applying appropriate skills to produce a solution in a short period of time.</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500"/>
              </a:spcBef>
              <a:spcAft>
                <a:spcPts val="0"/>
              </a:spcAft>
              <a:buClr>
                <a:schemeClr val="dk1"/>
              </a:buClr>
              <a:buSzPts val="1100"/>
              <a:buFont typeface="Arial"/>
              <a:buNone/>
            </a:pPr>
            <a:r>
              <a:rPr lang="en" sz="900">
                <a:solidFill>
                  <a:schemeClr val="dk1"/>
                </a:solidFill>
                <a:latin typeface="Montserrat Medium"/>
                <a:ea typeface="Montserrat Medium"/>
                <a:cs typeface="Montserrat Medium"/>
                <a:sym typeface="Montserrat Medium"/>
              </a:rPr>
              <a:t>Instant Challenges are performance-based, task-based, or a combination of the two. Although each Instant Challenge has different requirements, all Instant Challenges reward teams for their teamwork. Instant Challenges are kept confidential until it is time for teams to solve them.</a:t>
            </a:r>
            <a:r>
              <a:rPr lang="en" sz="900">
                <a:solidFill>
                  <a:schemeClr val="dk1"/>
                </a:solidFill>
                <a:latin typeface="Montserrat Medium"/>
                <a:ea typeface="Montserrat Medium"/>
                <a:cs typeface="Montserrat Medium"/>
                <a:sym typeface="Montserrat Medium"/>
              </a:rPr>
              <a:t> </a:t>
            </a:r>
            <a:endParaRPr sz="900">
              <a:solidFill>
                <a:schemeClr val="dk1"/>
              </a:solidFill>
              <a:latin typeface="Montserrat Medium"/>
              <a:ea typeface="Montserrat Medium"/>
              <a:cs typeface="Montserrat Medium"/>
              <a:sym typeface="Montserrat Medium"/>
            </a:endParaRPr>
          </a:p>
          <a:p>
            <a:pPr indent="0" lvl="0" marL="0" rtl="0" algn="l">
              <a:lnSpc>
                <a:spcPct val="115000"/>
              </a:lnSpc>
              <a:spcBef>
                <a:spcPts val="1500"/>
              </a:spcBef>
              <a:spcAft>
                <a:spcPts val="0"/>
              </a:spcAft>
              <a:buClr>
                <a:schemeClr val="dk1"/>
              </a:buClr>
              <a:buSzPts val="1100"/>
              <a:buFont typeface="Arial"/>
              <a:buNone/>
            </a:pPr>
            <a:r>
              <a:t/>
            </a:r>
            <a:endParaRPr sz="900">
              <a:solidFill>
                <a:srgbClr val="211D1E"/>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900">
                <a:solidFill>
                  <a:schemeClr val="dk1"/>
                </a:solidFill>
                <a:latin typeface="Montserrat Medium"/>
                <a:ea typeface="Montserrat Medium"/>
                <a:cs typeface="Montserrat Medium"/>
                <a:sym typeface="Montserrat Medium"/>
              </a:rPr>
              <a:t> </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p:txBody>
      </p:sp>
      <p:pic>
        <p:nvPicPr>
          <p:cNvPr id="193" name="Google Shape;193;p26"/>
          <p:cNvPicPr preferRelativeResize="0"/>
          <p:nvPr/>
        </p:nvPicPr>
        <p:blipFill rotWithShape="1">
          <a:blip r:embed="rId3">
            <a:alphaModFix/>
          </a:blip>
          <a:srcRect b="0" l="0" r="0" t="0"/>
          <a:stretch/>
        </p:blipFill>
        <p:spPr>
          <a:xfrm>
            <a:off x="4000499" y="0"/>
            <a:ext cx="5143495" cy="5143495"/>
          </a:xfrm>
          <a:prstGeom prst="rect">
            <a:avLst/>
          </a:prstGeom>
          <a:noFill/>
          <a:ln>
            <a:noFill/>
          </a:ln>
        </p:spPr>
      </p:pic>
      <p:sp>
        <p:nvSpPr>
          <p:cNvPr id="194" name="Google Shape;194;p26"/>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95" name="Google Shape;195;p26"/>
          <p:cNvPicPr preferRelativeResize="0"/>
          <p:nvPr/>
        </p:nvPicPr>
        <p:blipFill rotWithShape="1">
          <a:blip r:embed="rId4">
            <a:alphaModFix/>
          </a:blip>
          <a:srcRect b="0" l="0" r="0" t="0"/>
          <a:stretch/>
        </p:blipFill>
        <p:spPr>
          <a:xfrm>
            <a:off x="1271225" y="63400"/>
            <a:ext cx="1526850" cy="1526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nvSpPr>
        <p:spPr>
          <a:xfrm>
            <a:off x="489600" y="982225"/>
            <a:ext cx="8103000" cy="336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chemeClr val="dk1"/>
                </a:solidFill>
                <a:latin typeface="Montserrat"/>
                <a:ea typeface="Montserrat"/>
                <a:cs typeface="Montserrat"/>
                <a:sym typeface="Montserrat"/>
              </a:rPr>
              <a:t>Flying Feather</a:t>
            </a:r>
            <a:endParaRPr b="1" sz="2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000">
              <a:solidFill>
                <a:srgbClr val="28235E"/>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Challenge</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Build the tallest possible structure, place a feather on the top, and then blow the feather off to land as far away as possible.</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Time</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You have 5 minutes to use your teamwork, creativity, and innovation skills to build the structure with the materials provided. You will then have one chance to blow the feather as far as you can.</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The Scene</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You have been asked to build a new prop for the sequel to </a:t>
            </a:r>
            <a:r>
              <a:rPr i="1" lang="en" sz="1000">
                <a:latin typeface="Montserrat Medium"/>
                <a:ea typeface="Montserrat Medium"/>
                <a:cs typeface="Montserrat Medium"/>
                <a:sym typeface="Montserrat Medium"/>
              </a:rPr>
              <a:t>The Muppets</a:t>
            </a:r>
            <a:r>
              <a:rPr lang="en" sz="1000">
                <a:latin typeface="Montserrat Medium"/>
                <a:ea typeface="Montserrat Medium"/>
                <a:cs typeface="Montserrat Medium"/>
                <a:sym typeface="Montserrat Medium"/>
              </a:rPr>
              <a:t>. The structure must be freestanding on the table top and must be as tall as possible so that the feather can fly a long distance. After the 5-minute build time, the height of the structure will be measured. You will then place the feather on the top of the structure and, with one large puff of air, see how far the feather will fly.</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Materials</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Aluminum foil, 2 paper clips, 4 straws, 3 sheets of paper, 4 pipe cleaners, 1 label, 1 feather</a:t>
            </a:r>
            <a:endParaRPr sz="1000">
              <a:latin typeface="Montserrat Medium"/>
              <a:ea typeface="Montserrat Medium"/>
              <a:cs typeface="Montserrat Medium"/>
              <a:sym typeface="Montserrat Medium"/>
            </a:endParaRPr>
          </a:p>
        </p:txBody>
      </p:sp>
      <p:sp>
        <p:nvSpPr>
          <p:cNvPr id="201" name="Google Shape;201;p27"/>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202" name="Google Shape;202;p27"/>
          <p:cNvPicPr preferRelativeResize="0"/>
          <p:nvPr/>
        </p:nvPicPr>
        <p:blipFill>
          <a:blip r:embed="rId3">
            <a:alphaModFix/>
          </a:blip>
          <a:stretch>
            <a:fillRect/>
          </a:stretch>
        </p:blipFill>
        <p:spPr>
          <a:xfrm>
            <a:off x="7167650" y="134725"/>
            <a:ext cx="1526850" cy="152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208" name="Google Shape;208;p28"/>
          <p:cNvSpPr txBox="1"/>
          <p:nvPr/>
        </p:nvSpPr>
        <p:spPr>
          <a:xfrm>
            <a:off x="4828925" y="660925"/>
            <a:ext cx="3672000" cy="391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chemeClr val="dk1"/>
              </a:buClr>
              <a:buSzPts val="1100"/>
              <a:buFont typeface="Arial"/>
              <a:buNone/>
            </a:pPr>
            <a:r>
              <a:rPr lang="en" sz="1300">
                <a:latin typeface="Montserrat Medium"/>
                <a:ea typeface="Montserrat Medium"/>
                <a:cs typeface="Montserrat Medium"/>
                <a:sym typeface="Montserrat Medium"/>
              </a:rPr>
              <a:t>The Digital Open is a virtual challenge designed for teams that want or need a flexible learning experience—in person, virtual, or hybrid. Each year, we create a unique challenge that requires a digital solution. Solutions are appraised and teams are ranked in this one-of-a-kind global competition.</a:t>
            </a:r>
            <a:endParaRPr sz="1300">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1300">
                <a:latin typeface="Montserrat Medium"/>
                <a:ea typeface="Montserrat Medium"/>
                <a:cs typeface="Montserrat Medium"/>
                <a:sym typeface="Montserrat Medium"/>
              </a:rPr>
              <a:t>Learn more at: </a:t>
            </a:r>
            <a:r>
              <a:rPr lang="en" sz="1300" u="sng">
                <a:solidFill>
                  <a:schemeClr val="hlink"/>
                </a:solidFill>
                <a:latin typeface="Montserrat Medium"/>
                <a:ea typeface="Montserrat Medium"/>
                <a:cs typeface="Montserrat Medium"/>
                <a:sym typeface="Montserrat Medium"/>
                <a:hlinkClick r:id="rId3"/>
              </a:rPr>
              <a:t>DestinationImagination.org/Digital-Open</a:t>
            </a:r>
            <a:endParaRPr sz="1300">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1300">
              <a:latin typeface="Montserrat Medium"/>
              <a:ea typeface="Montserrat Medium"/>
              <a:cs typeface="Montserrat Medium"/>
              <a:sym typeface="Montserrat Medium"/>
            </a:endParaRPr>
          </a:p>
        </p:txBody>
      </p:sp>
      <p:pic>
        <p:nvPicPr>
          <p:cNvPr id="209" name="Google Shape;209;p28"/>
          <p:cNvPicPr preferRelativeResize="0"/>
          <p:nvPr/>
        </p:nvPicPr>
        <p:blipFill>
          <a:blip r:embed="rId4">
            <a:alphaModFix/>
          </a:blip>
          <a:stretch>
            <a:fillRect/>
          </a:stretch>
        </p:blipFill>
        <p:spPr>
          <a:xfrm>
            <a:off x="450925" y="874275"/>
            <a:ext cx="3974325" cy="235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9"/>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15" name="Google Shape;215;p29"/>
          <p:cNvSpPr txBox="1"/>
          <p:nvPr>
            <p:ph type="title"/>
          </p:nvPr>
        </p:nvSpPr>
        <p:spPr>
          <a:xfrm>
            <a:off x="276100" y="1494150"/>
            <a:ext cx="2343000" cy="9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ExtraBold"/>
                <a:ea typeface="Montserrat ExtraBold"/>
                <a:cs typeface="Montserrat ExtraBold"/>
                <a:sym typeface="Montserrat ExtraBold"/>
              </a:rPr>
              <a:t>OUR</a:t>
            </a:r>
            <a:endParaRPr sz="2400">
              <a:latin typeface="Montserrat ExtraBold"/>
              <a:ea typeface="Montserrat ExtraBold"/>
              <a:cs typeface="Montserrat ExtraBold"/>
              <a:sym typeface="Montserrat ExtraBold"/>
            </a:endParaRPr>
          </a:p>
          <a:p>
            <a:pPr indent="0" lvl="0" marL="0" rtl="0" algn="l">
              <a:spcBef>
                <a:spcPts val="0"/>
              </a:spcBef>
              <a:spcAft>
                <a:spcPts val="0"/>
              </a:spcAft>
              <a:buNone/>
            </a:pPr>
            <a:r>
              <a:rPr lang="en" sz="2400">
                <a:latin typeface="Montserrat ExtraBold"/>
                <a:ea typeface="Montserrat ExtraBold"/>
                <a:cs typeface="Montserrat ExtraBold"/>
                <a:sym typeface="Montserrat ExtraBold"/>
              </a:rPr>
              <a:t>COMMUNITY</a:t>
            </a:r>
            <a:endParaRPr sz="2400">
              <a:latin typeface="Montserrat ExtraBold"/>
              <a:ea typeface="Montserrat ExtraBold"/>
              <a:cs typeface="Montserrat ExtraBold"/>
              <a:sym typeface="Montserrat ExtraBold"/>
            </a:endParaRPr>
          </a:p>
        </p:txBody>
      </p:sp>
      <p:sp>
        <p:nvSpPr>
          <p:cNvPr id="216" name="Google Shape;216;p29"/>
          <p:cNvSpPr/>
          <p:nvPr/>
        </p:nvSpPr>
        <p:spPr>
          <a:xfrm>
            <a:off x="8357700" y="4862700"/>
            <a:ext cx="786300" cy="280800"/>
          </a:xfrm>
          <a:prstGeom prst="rect">
            <a:avLst/>
          </a:prstGeom>
          <a:solidFill>
            <a:srgbClr val="F68B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WHO</a:t>
            </a:r>
            <a:endParaRPr b="1" sz="1200">
              <a:solidFill>
                <a:schemeClr val="lt1"/>
              </a:solidFill>
              <a:latin typeface="Montserrat"/>
              <a:ea typeface="Montserrat"/>
              <a:cs typeface="Montserrat"/>
              <a:sym typeface="Montserrat"/>
            </a:endParaRPr>
          </a:p>
        </p:txBody>
      </p:sp>
      <p:pic>
        <p:nvPicPr>
          <p:cNvPr id="217" name="Google Shape;217;p29"/>
          <p:cNvPicPr preferRelativeResize="0"/>
          <p:nvPr/>
        </p:nvPicPr>
        <p:blipFill>
          <a:blip r:embed="rId4">
            <a:alphaModFix/>
          </a:blip>
          <a:stretch>
            <a:fillRect/>
          </a:stretch>
        </p:blipFill>
        <p:spPr>
          <a:xfrm>
            <a:off x="2934275" y="152400"/>
            <a:ext cx="5478225" cy="4661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0"/>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23" name="Google Shape;223;p30"/>
          <p:cNvSpPr txBox="1"/>
          <p:nvPr/>
        </p:nvSpPr>
        <p:spPr>
          <a:xfrm>
            <a:off x="1791975" y="439350"/>
            <a:ext cx="6335700" cy="56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Who does Destination Imagination?</a:t>
            </a:r>
            <a:endParaRPr/>
          </a:p>
        </p:txBody>
      </p:sp>
      <p:sp>
        <p:nvSpPr>
          <p:cNvPr id="224" name="Google Shape;224;p30"/>
          <p:cNvSpPr txBox="1"/>
          <p:nvPr/>
        </p:nvSpPr>
        <p:spPr>
          <a:xfrm>
            <a:off x="347088" y="1709500"/>
            <a:ext cx="12588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STUDENTS</a:t>
            </a:r>
            <a:endParaRPr sz="1200">
              <a:latin typeface="Montserrat SemiBold"/>
              <a:ea typeface="Montserrat SemiBold"/>
              <a:cs typeface="Montserrat SemiBold"/>
              <a:sym typeface="Montserrat SemiBold"/>
            </a:endParaRPr>
          </a:p>
        </p:txBody>
      </p:sp>
      <p:sp>
        <p:nvSpPr>
          <p:cNvPr id="225" name="Google Shape;225;p30"/>
          <p:cNvSpPr txBox="1"/>
          <p:nvPr/>
        </p:nvSpPr>
        <p:spPr>
          <a:xfrm>
            <a:off x="1899725" y="1631200"/>
            <a:ext cx="19725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TEACHERS &amp; ADMINISTRATORS</a:t>
            </a:r>
            <a:endParaRPr sz="1200">
              <a:latin typeface="Montserrat SemiBold"/>
              <a:ea typeface="Montserrat SemiBold"/>
              <a:cs typeface="Montserrat SemiBold"/>
              <a:sym typeface="Montserrat SemiBold"/>
            </a:endParaRPr>
          </a:p>
        </p:txBody>
      </p:sp>
      <p:sp>
        <p:nvSpPr>
          <p:cNvPr id="226" name="Google Shape;226;p30"/>
          <p:cNvSpPr txBox="1"/>
          <p:nvPr/>
        </p:nvSpPr>
        <p:spPr>
          <a:xfrm>
            <a:off x="4040656" y="1709500"/>
            <a:ext cx="15966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VOLUNTEERS</a:t>
            </a:r>
            <a:endParaRPr sz="1200">
              <a:latin typeface="Montserrat SemiBold"/>
              <a:ea typeface="Montserrat SemiBold"/>
              <a:cs typeface="Montserrat SemiBold"/>
              <a:sym typeface="Montserrat SemiBold"/>
            </a:endParaRPr>
          </a:p>
        </p:txBody>
      </p:sp>
      <p:sp>
        <p:nvSpPr>
          <p:cNvPr id="227" name="Google Shape;227;p30"/>
          <p:cNvSpPr txBox="1"/>
          <p:nvPr/>
        </p:nvSpPr>
        <p:spPr>
          <a:xfrm>
            <a:off x="5931091" y="1631200"/>
            <a:ext cx="13755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PARENTS</a:t>
            </a:r>
            <a:r>
              <a:rPr lang="en" sz="1200">
                <a:latin typeface="Montserrat SemiBold"/>
                <a:ea typeface="Montserrat SemiBold"/>
                <a:cs typeface="Montserrat SemiBold"/>
                <a:sym typeface="Montserrat SemiBold"/>
              </a:rPr>
              <a:t> &amp; GUARDIANS</a:t>
            </a:r>
            <a:endParaRPr sz="1200">
              <a:latin typeface="Montserrat SemiBold"/>
              <a:ea typeface="Montserrat SemiBold"/>
              <a:cs typeface="Montserrat SemiBold"/>
              <a:sym typeface="Montserrat SemiBold"/>
            </a:endParaRPr>
          </a:p>
        </p:txBody>
      </p:sp>
      <p:sp>
        <p:nvSpPr>
          <p:cNvPr id="228" name="Google Shape;228;p30"/>
          <p:cNvSpPr txBox="1"/>
          <p:nvPr/>
        </p:nvSpPr>
        <p:spPr>
          <a:xfrm>
            <a:off x="7600425" y="1709500"/>
            <a:ext cx="9552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ALUMNI</a:t>
            </a:r>
            <a:endParaRPr sz="1200">
              <a:latin typeface="Montserrat SemiBold"/>
              <a:ea typeface="Montserrat SemiBold"/>
              <a:cs typeface="Montserrat SemiBold"/>
              <a:sym typeface="Montserrat SemiBold"/>
            </a:endParaRPr>
          </a:p>
        </p:txBody>
      </p:sp>
      <p:pic>
        <p:nvPicPr>
          <p:cNvPr id="229" name="Google Shape;229;p30"/>
          <p:cNvPicPr preferRelativeResize="0"/>
          <p:nvPr/>
        </p:nvPicPr>
        <p:blipFill>
          <a:blip r:embed="rId4">
            <a:alphaModFix/>
          </a:blip>
          <a:stretch>
            <a:fillRect/>
          </a:stretch>
        </p:blipFill>
        <p:spPr>
          <a:xfrm>
            <a:off x="5989448" y="2362178"/>
            <a:ext cx="1258801" cy="1257747"/>
          </a:xfrm>
          <a:prstGeom prst="rect">
            <a:avLst/>
          </a:prstGeom>
          <a:noFill/>
          <a:ln>
            <a:noFill/>
          </a:ln>
        </p:spPr>
      </p:pic>
      <p:pic>
        <p:nvPicPr>
          <p:cNvPr id="230" name="Google Shape;230;p30"/>
          <p:cNvPicPr preferRelativeResize="0"/>
          <p:nvPr/>
        </p:nvPicPr>
        <p:blipFill>
          <a:blip r:embed="rId5">
            <a:alphaModFix/>
          </a:blip>
          <a:stretch>
            <a:fillRect/>
          </a:stretch>
        </p:blipFill>
        <p:spPr>
          <a:xfrm>
            <a:off x="347099" y="2362196"/>
            <a:ext cx="1258801" cy="1257729"/>
          </a:xfrm>
          <a:prstGeom prst="rect">
            <a:avLst/>
          </a:prstGeom>
          <a:noFill/>
          <a:ln>
            <a:noFill/>
          </a:ln>
        </p:spPr>
      </p:pic>
      <p:pic>
        <p:nvPicPr>
          <p:cNvPr id="231" name="Google Shape;231;p30"/>
          <p:cNvPicPr preferRelativeResize="0"/>
          <p:nvPr/>
        </p:nvPicPr>
        <p:blipFill>
          <a:blip r:embed="rId6">
            <a:alphaModFix/>
          </a:blip>
          <a:stretch>
            <a:fillRect/>
          </a:stretch>
        </p:blipFill>
        <p:spPr>
          <a:xfrm>
            <a:off x="2193875" y="2362175"/>
            <a:ext cx="1258801" cy="1257750"/>
          </a:xfrm>
          <a:prstGeom prst="rect">
            <a:avLst/>
          </a:prstGeom>
          <a:noFill/>
          <a:ln>
            <a:noFill/>
          </a:ln>
        </p:spPr>
      </p:pic>
      <p:pic>
        <p:nvPicPr>
          <p:cNvPr id="232" name="Google Shape;232;p30"/>
          <p:cNvPicPr preferRelativeResize="0"/>
          <p:nvPr/>
        </p:nvPicPr>
        <p:blipFill>
          <a:blip r:embed="rId7">
            <a:alphaModFix/>
          </a:blip>
          <a:stretch>
            <a:fillRect/>
          </a:stretch>
        </p:blipFill>
        <p:spPr>
          <a:xfrm>
            <a:off x="7484949" y="2362172"/>
            <a:ext cx="1258801" cy="1257753"/>
          </a:xfrm>
          <a:prstGeom prst="rect">
            <a:avLst/>
          </a:prstGeom>
          <a:noFill/>
          <a:ln>
            <a:noFill/>
          </a:ln>
        </p:spPr>
      </p:pic>
      <p:pic>
        <p:nvPicPr>
          <p:cNvPr id="233" name="Google Shape;233;p30"/>
          <p:cNvPicPr preferRelativeResize="0"/>
          <p:nvPr/>
        </p:nvPicPr>
        <p:blipFill>
          <a:blip r:embed="rId8">
            <a:alphaModFix/>
          </a:blip>
          <a:stretch>
            <a:fillRect/>
          </a:stretch>
        </p:blipFill>
        <p:spPr>
          <a:xfrm>
            <a:off x="4176277" y="2362181"/>
            <a:ext cx="1258801" cy="1257744"/>
          </a:xfrm>
          <a:prstGeom prst="rect">
            <a:avLst/>
          </a:prstGeom>
          <a:noFill/>
          <a:ln>
            <a:noFill/>
          </a:ln>
        </p:spPr>
      </p:pic>
      <p:sp>
        <p:nvSpPr>
          <p:cNvPr id="234" name="Google Shape;234;p30"/>
          <p:cNvSpPr/>
          <p:nvPr/>
        </p:nvSpPr>
        <p:spPr>
          <a:xfrm>
            <a:off x="8357700" y="4862700"/>
            <a:ext cx="786300" cy="280800"/>
          </a:xfrm>
          <a:prstGeom prst="rect">
            <a:avLst/>
          </a:prstGeom>
          <a:solidFill>
            <a:srgbClr val="F68B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WHO</a:t>
            </a:r>
            <a:endParaRPr b="1" sz="12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1"/>
          <p:cNvPicPr preferRelativeResize="0"/>
          <p:nvPr/>
        </p:nvPicPr>
        <p:blipFill rotWithShape="1">
          <a:blip r:embed="rId3">
            <a:alphaModFix/>
          </a:blip>
          <a:srcRect b="39" l="0" r="0" t="39"/>
          <a:stretch/>
        </p:blipFill>
        <p:spPr>
          <a:xfrm>
            <a:off x="349200" y="264600"/>
            <a:ext cx="1102175" cy="1102172"/>
          </a:xfrm>
          <a:prstGeom prst="rect">
            <a:avLst/>
          </a:prstGeom>
          <a:noFill/>
          <a:ln>
            <a:noFill/>
          </a:ln>
        </p:spPr>
      </p:pic>
      <p:sp>
        <p:nvSpPr>
          <p:cNvPr id="240" name="Google Shape;240;p31"/>
          <p:cNvSpPr txBox="1"/>
          <p:nvPr/>
        </p:nvSpPr>
        <p:spPr>
          <a:xfrm>
            <a:off x="1711075" y="264600"/>
            <a:ext cx="6335700" cy="1296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1800">
                <a:solidFill>
                  <a:schemeClr val="dk1"/>
                </a:solidFill>
                <a:latin typeface="Montserrat Black"/>
                <a:ea typeface="Montserrat Black"/>
                <a:cs typeface="Montserrat Black"/>
                <a:sym typeface="Montserrat Black"/>
              </a:rPr>
              <a:t>The Workforce of the Future</a:t>
            </a:r>
            <a:r>
              <a:rPr lang="en" sz="1000">
                <a:solidFill>
                  <a:schemeClr val="dk1"/>
                </a:solidFill>
                <a:latin typeface="Montserrat Black"/>
                <a:ea typeface="Montserrat Black"/>
                <a:cs typeface="Montserrat Black"/>
                <a:sym typeface="Montserrat Black"/>
              </a:rPr>
              <a:t> </a:t>
            </a:r>
            <a:endParaRPr sz="1000">
              <a:solidFill>
                <a:schemeClr val="dk1"/>
              </a:solidFill>
              <a:latin typeface="Montserrat Black"/>
              <a:ea typeface="Montserrat Black"/>
              <a:cs typeface="Montserrat Black"/>
              <a:sym typeface="Montserrat Black"/>
            </a:endParaRPr>
          </a:p>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Though we don’t know what these jobs will look like, we know the skills that will be needed </a:t>
            </a:r>
            <a:r>
              <a:rPr i="1" lang="en" sz="900">
                <a:solidFill>
                  <a:srgbClr val="2A2A2A"/>
                </a:solidFill>
                <a:highlight>
                  <a:srgbClr val="FFFFFF"/>
                </a:highlight>
                <a:latin typeface="Montserrat Medium"/>
                <a:ea typeface="Montserrat Medium"/>
                <a:cs typeface="Montserrat Medium"/>
                <a:sym typeface="Montserrat Medium"/>
              </a:rPr>
              <a:t>—</a:t>
            </a:r>
            <a:r>
              <a:rPr lang="en" sz="900">
                <a:solidFill>
                  <a:schemeClr val="dk1"/>
                </a:solidFill>
                <a:latin typeface="Montserrat Medium"/>
                <a:ea typeface="Montserrat Medium"/>
                <a:cs typeface="Montserrat Medium"/>
                <a:sym typeface="Montserrat Medium"/>
              </a:rPr>
              <a:t> skills that DI helps students gain, including creative problem-solving, critical thinking, and project management.</a:t>
            </a:r>
            <a:r>
              <a:rPr lang="en" sz="900">
                <a:solidFill>
                  <a:schemeClr val="dk1"/>
                </a:solidFill>
                <a:latin typeface="Montserrat Medium"/>
                <a:ea typeface="Montserrat Medium"/>
                <a:cs typeface="Montserrat Medium"/>
                <a:sym typeface="Montserrat Medium"/>
              </a:rPr>
              <a:t> </a:t>
            </a:r>
            <a:endParaRPr sz="900">
              <a:latin typeface="Montserrat Medium"/>
              <a:ea typeface="Montserrat Medium"/>
              <a:cs typeface="Montserrat Medium"/>
              <a:sym typeface="Montserrat Medium"/>
            </a:endParaRPr>
          </a:p>
        </p:txBody>
      </p:sp>
      <p:sp>
        <p:nvSpPr>
          <p:cNvPr id="241" name="Google Shape;241;p31"/>
          <p:cNvSpPr/>
          <p:nvPr/>
        </p:nvSpPr>
        <p:spPr>
          <a:xfrm>
            <a:off x="8357700" y="4862700"/>
            <a:ext cx="786300" cy="280800"/>
          </a:xfrm>
          <a:prstGeom prst="rect">
            <a:avLst/>
          </a:prstGeom>
          <a:solidFill>
            <a:srgbClr val="8AC4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WHY</a:t>
            </a:r>
            <a:endParaRPr b="1" sz="1200">
              <a:solidFill>
                <a:schemeClr val="lt1"/>
              </a:solidFill>
              <a:latin typeface="Montserrat"/>
              <a:ea typeface="Montserrat"/>
              <a:cs typeface="Montserrat"/>
              <a:sym typeface="Montserrat"/>
            </a:endParaRPr>
          </a:p>
        </p:txBody>
      </p:sp>
      <p:pic>
        <p:nvPicPr>
          <p:cNvPr id="242" name="Google Shape;242;p31"/>
          <p:cNvPicPr preferRelativeResize="0"/>
          <p:nvPr/>
        </p:nvPicPr>
        <p:blipFill>
          <a:blip r:embed="rId4">
            <a:alphaModFix/>
          </a:blip>
          <a:stretch>
            <a:fillRect/>
          </a:stretch>
        </p:blipFill>
        <p:spPr>
          <a:xfrm>
            <a:off x="778850" y="1923538"/>
            <a:ext cx="834650" cy="833724"/>
          </a:xfrm>
          <a:prstGeom prst="rect">
            <a:avLst/>
          </a:prstGeom>
          <a:noFill/>
          <a:ln>
            <a:noFill/>
          </a:ln>
        </p:spPr>
      </p:pic>
      <p:pic>
        <p:nvPicPr>
          <p:cNvPr id="243" name="Google Shape;243;p31"/>
          <p:cNvPicPr preferRelativeResize="0"/>
          <p:nvPr/>
        </p:nvPicPr>
        <p:blipFill>
          <a:blip r:embed="rId5">
            <a:alphaModFix/>
          </a:blip>
          <a:stretch>
            <a:fillRect/>
          </a:stretch>
        </p:blipFill>
        <p:spPr>
          <a:xfrm>
            <a:off x="803026" y="3033024"/>
            <a:ext cx="786300" cy="786300"/>
          </a:xfrm>
          <a:prstGeom prst="rect">
            <a:avLst/>
          </a:prstGeom>
          <a:noFill/>
          <a:ln>
            <a:noFill/>
          </a:ln>
        </p:spPr>
      </p:pic>
      <p:sp>
        <p:nvSpPr>
          <p:cNvPr id="244" name="Google Shape;244;p31"/>
          <p:cNvSpPr txBox="1"/>
          <p:nvPr/>
        </p:nvSpPr>
        <p:spPr>
          <a:xfrm>
            <a:off x="1675250" y="2012650"/>
            <a:ext cx="6012900" cy="655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60% of CEOs polled cited creativity as the most important leadership quality, compared with 52% for integrity and 35% for global thinking.</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 IBM Global CEO Study</a:t>
            </a:r>
            <a:endParaRPr sz="900">
              <a:solidFill>
                <a:schemeClr val="dk1"/>
              </a:solidFill>
              <a:latin typeface="Montserrat Medium"/>
              <a:ea typeface="Montserrat Medium"/>
              <a:cs typeface="Montserrat Medium"/>
              <a:sym typeface="Montserrat Medium"/>
            </a:endParaRPr>
          </a:p>
        </p:txBody>
      </p:sp>
      <p:sp>
        <p:nvSpPr>
          <p:cNvPr id="245" name="Google Shape;245;p31"/>
          <p:cNvSpPr txBox="1"/>
          <p:nvPr/>
        </p:nvSpPr>
        <p:spPr>
          <a:xfrm>
            <a:off x="1675250" y="3162475"/>
            <a:ext cx="6221100" cy="5274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65% of today’s students will be employed in jobs that have yet to be invented.</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 U.S. Department of Labor</a:t>
            </a:r>
            <a:endParaRPr sz="9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702000" y="557138"/>
            <a:ext cx="674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ExtraBold"/>
                <a:ea typeface="Montserrat ExtraBold"/>
                <a:cs typeface="Montserrat ExtraBold"/>
                <a:sym typeface="Montserrat ExtraBold"/>
              </a:rPr>
              <a:t>AGENDA</a:t>
            </a:r>
            <a:endParaRPr sz="2400">
              <a:latin typeface="Montserrat ExtraBold"/>
              <a:ea typeface="Montserrat ExtraBold"/>
              <a:cs typeface="Montserrat ExtraBold"/>
              <a:sym typeface="Montserrat ExtraBold"/>
            </a:endParaRPr>
          </a:p>
        </p:txBody>
      </p:sp>
      <p:pic>
        <p:nvPicPr>
          <p:cNvPr id="61" name="Google Shape;61;p14"/>
          <p:cNvPicPr preferRelativeResize="0"/>
          <p:nvPr/>
        </p:nvPicPr>
        <p:blipFill>
          <a:blip r:embed="rId3">
            <a:alphaModFix/>
          </a:blip>
          <a:stretch>
            <a:fillRect/>
          </a:stretch>
        </p:blipFill>
        <p:spPr>
          <a:xfrm>
            <a:off x="349200" y="344875"/>
            <a:ext cx="1102175" cy="1102175"/>
          </a:xfrm>
          <a:prstGeom prst="rect">
            <a:avLst/>
          </a:prstGeom>
          <a:noFill/>
          <a:ln>
            <a:noFill/>
          </a:ln>
        </p:spPr>
      </p:pic>
      <p:sp>
        <p:nvSpPr>
          <p:cNvPr id="62" name="Google Shape;62;p14"/>
          <p:cNvSpPr txBox="1"/>
          <p:nvPr/>
        </p:nvSpPr>
        <p:spPr>
          <a:xfrm>
            <a:off x="303238"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WHAT</a:t>
            </a:r>
            <a:endParaRPr>
              <a:latin typeface="Montserrat SemiBold"/>
              <a:ea typeface="Montserrat SemiBold"/>
              <a:cs typeface="Montserrat SemiBold"/>
              <a:sym typeface="Montserrat SemiBold"/>
            </a:endParaRPr>
          </a:p>
        </p:txBody>
      </p:sp>
      <p:sp>
        <p:nvSpPr>
          <p:cNvPr id="63" name="Google Shape;63;p14"/>
          <p:cNvSpPr txBox="1"/>
          <p:nvPr/>
        </p:nvSpPr>
        <p:spPr>
          <a:xfrm>
            <a:off x="2065925"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WHO</a:t>
            </a:r>
            <a:endParaRPr>
              <a:latin typeface="Montserrat SemiBold"/>
              <a:ea typeface="Montserrat SemiBold"/>
              <a:cs typeface="Montserrat SemiBold"/>
              <a:sym typeface="Montserrat SemiBold"/>
            </a:endParaRPr>
          </a:p>
        </p:txBody>
      </p:sp>
      <p:sp>
        <p:nvSpPr>
          <p:cNvPr id="64" name="Google Shape;64;p14"/>
          <p:cNvSpPr txBox="1"/>
          <p:nvPr/>
        </p:nvSpPr>
        <p:spPr>
          <a:xfrm>
            <a:off x="3871375"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WHY</a:t>
            </a:r>
            <a:endParaRPr>
              <a:latin typeface="Montserrat SemiBold"/>
              <a:ea typeface="Montserrat SemiBold"/>
              <a:cs typeface="Montserrat SemiBold"/>
              <a:sym typeface="Montserrat SemiBold"/>
            </a:endParaRPr>
          </a:p>
        </p:txBody>
      </p:sp>
      <p:sp>
        <p:nvSpPr>
          <p:cNvPr id="65" name="Google Shape;65;p14"/>
          <p:cNvSpPr txBox="1"/>
          <p:nvPr/>
        </p:nvSpPr>
        <p:spPr>
          <a:xfrm>
            <a:off x="5558669"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HOW</a:t>
            </a:r>
            <a:endParaRPr>
              <a:latin typeface="Montserrat SemiBold"/>
              <a:ea typeface="Montserrat SemiBold"/>
              <a:cs typeface="Montserrat SemiBold"/>
              <a:sym typeface="Montserrat SemiBold"/>
            </a:endParaRPr>
          </a:p>
        </p:txBody>
      </p:sp>
      <p:sp>
        <p:nvSpPr>
          <p:cNvPr id="66" name="Google Shape;66;p14"/>
          <p:cNvSpPr txBox="1"/>
          <p:nvPr/>
        </p:nvSpPr>
        <p:spPr>
          <a:xfrm>
            <a:off x="7366900" y="2014300"/>
            <a:ext cx="13305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QUESTIONS</a:t>
            </a:r>
            <a:endParaRPr>
              <a:latin typeface="Montserrat SemiBold"/>
              <a:ea typeface="Montserrat SemiBold"/>
              <a:cs typeface="Montserrat SemiBold"/>
              <a:sym typeface="Montserrat SemiBold"/>
            </a:endParaRPr>
          </a:p>
        </p:txBody>
      </p:sp>
      <p:pic>
        <p:nvPicPr>
          <p:cNvPr id="67" name="Google Shape;67;p14"/>
          <p:cNvPicPr preferRelativeResize="0"/>
          <p:nvPr/>
        </p:nvPicPr>
        <p:blipFill>
          <a:blip r:embed="rId4">
            <a:alphaModFix/>
          </a:blip>
          <a:stretch>
            <a:fillRect/>
          </a:stretch>
        </p:blipFill>
        <p:spPr>
          <a:xfrm>
            <a:off x="5558669" y="2521400"/>
            <a:ext cx="959999" cy="959999"/>
          </a:xfrm>
          <a:prstGeom prst="rect">
            <a:avLst/>
          </a:prstGeom>
          <a:noFill/>
          <a:ln>
            <a:noFill/>
          </a:ln>
        </p:spPr>
      </p:pic>
      <p:pic>
        <p:nvPicPr>
          <p:cNvPr id="68" name="Google Shape;68;p14"/>
          <p:cNvPicPr preferRelativeResize="0"/>
          <p:nvPr/>
        </p:nvPicPr>
        <p:blipFill>
          <a:blip r:embed="rId5">
            <a:alphaModFix/>
          </a:blip>
          <a:stretch>
            <a:fillRect/>
          </a:stretch>
        </p:blipFill>
        <p:spPr>
          <a:xfrm>
            <a:off x="7552150" y="2521400"/>
            <a:ext cx="959999" cy="959999"/>
          </a:xfrm>
          <a:prstGeom prst="rect">
            <a:avLst/>
          </a:prstGeom>
          <a:noFill/>
          <a:ln>
            <a:noFill/>
          </a:ln>
        </p:spPr>
      </p:pic>
      <p:pic>
        <p:nvPicPr>
          <p:cNvPr id="69" name="Google Shape;69;p14"/>
          <p:cNvPicPr preferRelativeResize="0"/>
          <p:nvPr/>
        </p:nvPicPr>
        <p:blipFill>
          <a:blip r:embed="rId6">
            <a:alphaModFix/>
          </a:blip>
          <a:stretch>
            <a:fillRect/>
          </a:stretch>
        </p:blipFill>
        <p:spPr>
          <a:xfrm>
            <a:off x="319062" y="2537225"/>
            <a:ext cx="928351" cy="928351"/>
          </a:xfrm>
          <a:prstGeom prst="rect">
            <a:avLst/>
          </a:prstGeom>
          <a:noFill/>
          <a:ln>
            <a:noFill/>
          </a:ln>
        </p:spPr>
      </p:pic>
      <p:pic>
        <p:nvPicPr>
          <p:cNvPr id="70" name="Google Shape;70;p14"/>
          <p:cNvPicPr preferRelativeResize="0"/>
          <p:nvPr/>
        </p:nvPicPr>
        <p:blipFill>
          <a:blip r:embed="rId7">
            <a:alphaModFix/>
          </a:blip>
          <a:stretch>
            <a:fillRect/>
          </a:stretch>
        </p:blipFill>
        <p:spPr>
          <a:xfrm>
            <a:off x="2065925" y="2521400"/>
            <a:ext cx="959999" cy="959999"/>
          </a:xfrm>
          <a:prstGeom prst="rect">
            <a:avLst/>
          </a:prstGeom>
          <a:noFill/>
          <a:ln>
            <a:noFill/>
          </a:ln>
        </p:spPr>
      </p:pic>
      <p:pic>
        <p:nvPicPr>
          <p:cNvPr id="71" name="Google Shape;71;p14"/>
          <p:cNvPicPr preferRelativeResize="0"/>
          <p:nvPr/>
        </p:nvPicPr>
        <p:blipFill>
          <a:blip r:embed="rId8">
            <a:alphaModFix/>
          </a:blip>
          <a:stretch>
            <a:fillRect/>
          </a:stretch>
        </p:blipFill>
        <p:spPr>
          <a:xfrm>
            <a:off x="3871377" y="2521021"/>
            <a:ext cx="960000" cy="960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2"/>
          <p:cNvPicPr preferRelativeResize="0"/>
          <p:nvPr/>
        </p:nvPicPr>
        <p:blipFill rotWithShape="1">
          <a:blip r:embed="rId4">
            <a:alphaModFix/>
          </a:blip>
          <a:srcRect b="0" l="0" r="0" t="0"/>
          <a:stretch/>
        </p:blipFill>
        <p:spPr>
          <a:xfrm>
            <a:off x="349200" y="264600"/>
            <a:ext cx="1102175" cy="1102172"/>
          </a:xfrm>
          <a:prstGeom prst="rect">
            <a:avLst/>
          </a:prstGeom>
          <a:noFill/>
          <a:ln>
            <a:noFill/>
          </a:ln>
        </p:spPr>
      </p:pic>
      <p:sp>
        <p:nvSpPr>
          <p:cNvPr id="251" name="Google Shape;251;p32"/>
          <p:cNvSpPr txBox="1"/>
          <p:nvPr/>
        </p:nvSpPr>
        <p:spPr>
          <a:xfrm>
            <a:off x="1791975" y="292400"/>
            <a:ext cx="7041900" cy="110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U.S. Team </a:t>
            </a:r>
            <a:r>
              <a:rPr b="1" lang="en" sz="1800">
                <a:solidFill>
                  <a:schemeClr val="dk1"/>
                </a:solidFill>
                <a:latin typeface="Montserrat"/>
                <a:ea typeface="Montserrat"/>
                <a:cs typeface="Montserrat"/>
                <a:sym typeface="Montserrat"/>
              </a:rPr>
              <a:t>Pricing</a:t>
            </a:r>
            <a:endParaRPr b="1" sz="1000">
              <a:solidFill>
                <a:schemeClr val="dk1"/>
              </a:solidFill>
              <a:latin typeface="Montserrat"/>
              <a:ea typeface="Montserrat"/>
              <a:cs typeface="Montserrat"/>
              <a:sym typeface="Montserrat"/>
            </a:endParaRPr>
          </a:p>
          <a:p>
            <a:pPr indent="0" lvl="0" marL="0" rtl="0" algn="l">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Ready to get started? Visit ShopDI.org to purchase a Team Number.</a:t>
            </a:r>
            <a:endParaRPr sz="1300">
              <a:latin typeface="Montserrat Medium"/>
              <a:ea typeface="Montserrat Medium"/>
              <a:cs typeface="Montserrat Medium"/>
              <a:sym typeface="Montserrat Medium"/>
            </a:endParaRPr>
          </a:p>
        </p:txBody>
      </p:sp>
      <p:sp>
        <p:nvSpPr>
          <p:cNvPr id="252" name="Google Shape;252;p32"/>
          <p:cNvSpPr txBox="1"/>
          <p:nvPr/>
        </p:nvSpPr>
        <p:spPr>
          <a:xfrm>
            <a:off x="1791975" y="3248350"/>
            <a:ext cx="6355200" cy="145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Destination Imagination administers its Team Challenges through state and country Affiliates worldwide. To participate in a tournament, teams must register with their Affiliate. There are additional fees for Affiliate administration, Affiliate Tournaments and Challenge budgets. Some Affiliates have directed DI headquarters to collect their Affiliate fees* with the purchase of your Team Number. </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rPr i="1" lang="en" sz="900">
                <a:solidFill>
                  <a:schemeClr val="dk1"/>
                </a:solidFill>
                <a:latin typeface="Montserrat Medium"/>
                <a:ea typeface="Montserrat Medium"/>
                <a:cs typeface="Montserrat Medium"/>
                <a:sym typeface="Montserrat Medium"/>
              </a:rPr>
              <a:t>*Affiliate fees vary and are at the discretion of each individual Affiliate. </a:t>
            </a:r>
            <a:endParaRPr sz="900">
              <a:latin typeface="Montserrat Medium"/>
              <a:ea typeface="Montserrat Medium"/>
              <a:cs typeface="Montserrat Medium"/>
              <a:sym typeface="Montserrat Medium"/>
            </a:endParaRPr>
          </a:p>
        </p:txBody>
      </p:sp>
      <p:sp>
        <p:nvSpPr>
          <p:cNvPr id="253" name="Google Shape;253;p32"/>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
        <p:nvSpPr>
          <p:cNvPr id="254" name="Google Shape;254;p32"/>
          <p:cNvSpPr txBox="1"/>
          <p:nvPr/>
        </p:nvSpPr>
        <p:spPr>
          <a:xfrm>
            <a:off x="1868175" y="1592325"/>
            <a:ext cx="2376900" cy="14583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t/>
            </a:r>
            <a:endParaRPr b="1" sz="1200">
              <a:solidFill>
                <a:schemeClr val="lt1"/>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2000">
                <a:solidFill>
                  <a:schemeClr val="lt1"/>
                </a:solidFill>
                <a:latin typeface="Montserrat ExtraBold"/>
                <a:ea typeface="Montserrat ExtraBold"/>
                <a:cs typeface="Montserrat ExtraBold"/>
                <a:sym typeface="Montserrat ExtraBold"/>
              </a:rPr>
              <a:t>TEAM NUMBER</a:t>
            </a:r>
            <a:endParaRPr sz="20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b="1" lang="en" sz="3000">
                <a:solidFill>
                  <a:schemeClr val="lt1"/>
                </a:solidFill>
                <a:latin typeface="Montserrat"/>
                <a:ea typeface="Montserrat"/>
                <a:cs typeface="Montserrat"/>
                <a:sym typeface="Montserrat"/>
              </a:rPr>
              <a:t>$110*</a:t>
            </a:r>
            <a:r>
              <a:rPr b="1" lang="en" sz="1500">
                <a:solidFill>
                  <a:schemeClr val="lt1"/>
                </a:solidFill>
                <a:latin typeface="Montserrat"/>
                <a:ea typeface="Montserrat"/>
                <a:cs typeface="Montserrat"/>
                <a:sym typeface="Montserrat"/>
              </a:rPr>
              <a:t>/ Per Team</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Clr>
                <a:schemeClr val="dk1"/>
              </a:buClr>
              <a:buSzPts val="1100"/>
              <a:buFont typeface="Arial"/>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Clr>
                <a:srgbClr val="000000"/>
              </a:buClr>
              <a:buSzPts val="1100"/>
              <a:buFont typeface="Arial"/>
              <a:buNone/>
            </a:pPr>
            <a:r>
              <a:t/>
            </a:r>
            <a:endParaRPr b="1" sz="1300">
              <a:solidFill>
                <a:schemeClr val="lt1"/>
              </a:solidFill>
              <a:latin typeface="Montserrat"/>
              <a:ea typeface="Montserrat"/>
              <a:cs typeface="Montserrat"/>
              <a:sym typeface="Montserrat"/>
            </a:endParaRPr>
          </a:p>
        </p:txBody>
      </p:sp>
      <p:sp>
        <p:nvSpPr>
          <p:cNvPr id="255" name="Google Shape;255;p32"/>
          <p:cNvSpPr txBox="1"/>
          <p:nvPr/>
        </p:nvSpPr>
        <p:spPr>
          <a:xfrm>
            <a:off x="4572000" y="1592325"/>
            <a:ext cx="3062400" cy="14583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t/>
            </a:r>
            <a:endParaRPr b="1" sz="1200">
              <a:solidFill>
                <a:schemeClr val="lt1"/>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BACKGROUND CHECK</a:t>
            </a:r>
            <a:endParaRPr sz="18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b="1" lang="en" sz="3000">
                <a:solidFill>
                  <a:schemeClr val="lt1"/>
                </a:solidFill>
                <a:latin typeface="Montserrat"/>
                <a:ea typeface="Montserrat"/>
                <a:cs typeface="Montserrat"/>
                <a:sym typeface="Montserrat"/>
              </a:rPr>
              <a:t>$25</a:t>
            </a:r>
            <a:r>
              <a:rPr b="1" lang="en" sz="1500">
                <a:solidFill>
                  <a:schemeClr val="lt1"/>
                </a:solidFill>
                <a:latin typeface="Montserrat"/>
                <a:ea typeface="Montserrat"/>
                <a:cs typeface="Montserrat"/>
                <a:sym typeface="Montserrat"/>
              </a:rPr>
              <a:t>/ For Team Managers</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3"/>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61" name="Google Shape;261;p33"/>
          <p:cNvSpPr txBox="1"/>
          <p:nvPr/>
        </p:nvSpPr>
        <p:spPr>
          <a:xfrm>
            <a:off x="1791975" y="292400"/>
            <a:ext cx="7041900" cy="110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Team </a:t>
            </a:r>
            <a:r>
              <a:rPr b="1" lang="en" sz="1800">
                <a:solidFill>
                  <a:schemeClr val="dk1"/>
                </a:solidFill>
                <a:latin typeface="Montserrat"/>
                <a:ea typeface="Montserrat"/>
                <a:cs typeface="Montserrat"/>
                <a:sym typeface="Montserrat"/>
              </a:rPr>
              <a:t>Number Volume Discounts</a:t>
            </a:r>
            <a:endParaRPr b="1" sz="1000">
              <a:solidFill>
                <a:schemeClr val="dk1"/>
              </a:solidFill>
              <a:latin typeface="Montserrat"/>
              <a:ea typeface="Montserrat"/>
              <a:cs typeface="Montserrat"/>
              <a:sym typeface="Montserrat"/>
            </a:endParaRPr>
          </a:p>
          <a:p>
            <a:pPr indent="0" lvl="0" marL="0" rtl="0" algn="l">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Buy </a:t>
            </a:r>
            <a:r>
              <a:rPr b="1" lang="en" sz="1300">
                <a:solidFill>
                  <a:schemeClr val="dk1"/>
                </a:solidFill>
                <a:latin typeface="Montserrat"/>
                <a:ea typeface="Montserrat"/>
                <a:cs typeface="Montserrat"/>
                <a:sym typeface="Montserrat"/>
              </a:rPr>
              <a:t>10 or MORE</a:t>
            </a:r>
            <a:r>
              <a:rPr lang="en" sz="1300">
                <a:solidFill>
                  <a:schemeClr val="dk1"/>
                </a:solidFill>
                <a:latin typeface="Montserrat Medium"/>
                <a:ea typeface="Montserrat Medium"/>
                <a:cs typeface="Montserrat Medium"/>
                <a:sym typeface="Montserrat Medium"/>
              </a:rPr>
              <a:t> Team Numbers and Save!</a:t>
            </a:r>
            <a:endParaRPr sz="1300">
              <a:latin typeface="Montserrat Medium"/>
              <a:ea typeface="Montserrat Medium"/>
              <a:cs typeface="Montserrat Medium"/>
              <a:sym typeface="Montserrat Medium"/>
            </a:endParaRPr>
          </a:p>
        </p:txBody>
      </p:sp>
      <p:sp>
        <p:nvSpPr>
          <p:cNvPr id="262" name="Google Shape;262;p33"/>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
        <p:nvSpPr>
          <p:cNvPr id="263" name="Google Shape;263;p33"/>
          <p:cNvSpPr txBox="1"/>
          <p:nvPr/>
        </p:nvSpPr>
        <p:spPr>
          <a:xfrm>
            <a:off x="993075" y="2005025"/>
            <a:ext cx="17010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10-19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64" name="Google Shape;264;p33"/>
          <p:cNvSpPr txBox="1"/>
          <p:nvPr/>
        </p:nvSpPr>
        <p:spPr>
          <a:xfrm>
            <a:off x="993075" y="2984450"/>
            <a:ext cx="17010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5%</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65" name="Google Shape;265;p33"/>
          <p:cNvSpPr txBox="1"/>
          <p:nvPr/>
        </p:nvSpPr>
        <p:spPr>
          <a:xfrm>
            <a:off x="2750425" y="2005025"/>
            <a:ext cx="17778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20-49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66" name="Google Shape;266;p33"/>
          <p:cNvSpPr txBox="1"/>
          <p:nvPr/>
        </p:nvSpPr>
        <p:spPr>
          <a:xfrm>
            <a:off x="2750425" y="2984450"/>
            <a:ext cx="17778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10</a:t>
            </a:r>
            <a:r>
              <a:rPr b="1" lang="en" sz="3000">
                <a:solidFill>
                  <a:schemeClr val="lt1"/>
                </a:solidFill>
                <a:latin typeface="Montserrat"/>
                <a:ea typeface="Montserrat"/>
                <a:cs typeface="Montserrat"/>
                <a:sym typeface="Montserrat"/>
              </a:rPr>
              <a:t>%</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67" name="Google Shape;267;p33"/>
          <p:cNvSpPr txBox="1"/>
          <p:nvPr/>
        </p:nvSpPr>
        <p:spPr>
          <a:xfrm>
            <a:off x="4584575" y="2005025"/>
            <a:ext cx="17778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50-99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68" name="Google Shape;268;p33"/>
          <p:cNvSpPr txBox="1"/>
          <p:nvPr/>
        </p:nvSpPr>
        <p:spPr>
          <a:xfrm>
            <a:off x="4584575" y="2984450"/>
            <a:ext cx="17778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15%</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69" name="Google Shape;269;p33"/>
          <p:cNvSpPr txBox="1"/>
          <p:nvPr/>
        </p:nvSpPr>
        <p:spPr>
          <a:xfrm>
            <a:off x="6418725" y="2005025"/>
            <a:ext cx="17322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100+</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b="1" sz="1300">
              <a:solidFill>
                <a:schemeClr val="lt1"/>
              </a:solidFill>
              <a:latin typeface="Montserrat"/>
              <a:ea typeface="Montserrat"/>
              <a:cs typeface="Montserrat"/>
              <a:sym typeface="Montserrat"/>
            </a:endParaRPr>
          </a:p>
        </p:txBody>
      </p:sp>
      <p:sp>
        <p:nvSpPr>
          <p:cNvPr id="270" name="Google Shape;270;p33"/>
          <p:cNvSpPr txBox="1"/>
          <p:nvPr/>
        </p:nvSpPr>
        <p:spPr>
          <a:xfrm>
            <a:off x="6418725" y="2984450"/>
            <a:ext cx="17322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b="1" lang="en" sz="3000">
                <a:solidFill>
                  <a:schemeClr val="lt1"/>
                </a:solidFill>
                <a:latin typeface="Montserrat"/>
                <a:ea typeface="Montserrat"/>
                <a:cs typeface="Montserrat"/>
                <a:sym typeface="Montserrat"/>
              </a:rPr>
              <a:t>20</a:t>
            </a:r>
            <a:r>
              <a:rPr b="1" lang="en" sz="3000">
                <a:solidFill>
                  <a:schemeClr val="lt1"/>
                </a:solidFill>
                <a:latin typeface="Montserrat"/>
                <a:ea typeface="Montserrat"/>
                <a:cs typeface="Montserrat"/>
                <a:sym typeface="Montserrat"/>
              </a:rPr>
              <a:t>%</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4"/>
          <p:cNvSpPr txBox="1"/>
          <p:nvPr/>
        </p:nvSpPr>
        <p:spPr>
          <a:xfrm>
            <a:off x="1791975" y="292400"/>
            <a:ext cx="7128300" cy="140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Volunteer Opportunities</a:t>
            </a:r>
            <a:endParaRPr sz="1000">
              <a:solidFill>
                <a:schemeClr val="dk1"/>
              </a:solidFill>
              <a:latin typeface="Roboto"/>
              <a:ea typeface="Roboto"/>
              <a:cs typeface="Roboto"/>
              <a:sym typeface="Roboto"/>
            </a:endParaRPr>
          </a:p>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Being a DI volunteer allows you to connect with a growing network of engaged and passionate individuals who believe that the power of creativity can impact the lives of our learners. To learn more about the various volunteer opportunities within DI, visit </a:t>
            </a:r>
            <a:r>
              <a:rPr lang="en" sz="900" u="sng">
                <a:solidFill>
                  <a:schemeClr val="hlink"/>
                </a:solidFill>
                <a:latin typeface="Montserrat Medium"/>
                <a:ea typeface="Montserrat Medium"/>
                <a:cs typeface="Montserrat Medium"/>
                <a:sym typeface="Montserrat Medium"/>
                <a:hlinkClick r:id="rId3"/>
              </a:rPr>
              <a:t>DestinationImagination.org/Volunteer</a:t>
            </a:r>
            <a:r>
              <a:rPr lang="en" sz="900">
                <a:solidFill>
                  <a:schemeClr val="dk1"/>
                </a:solidFill>
                <a:latin typeface="Montserrat Medium"/>
                <a:ea typeface="Montserrat Medium"/>
                <a:cs typeface="Montserrat Medium"/>
                <a:sym typeface="Montserrat Medium"/>
              </a:rPr>
              <a:t>. </a:t>
            </a:r>
            <a:r>
              <a:rPr lang="en" sz="900">
                <a:solidFill>
                  <a:schemeClr val="dk1"/>
                </a:solidFill>
                <a:latin typeface="Open Sans"/>
                <a:ea typeface="Open Sans"/>
                <a:cs typeface="Open Sans"/>
                <a:sym typeface="Open Sans"/>
              </a:rPr>
              <a:t> </a:t>
            </a:r>
            <a:endParaRPr sz="900">
              <a:latin typeface="Open Sans"/>
              <a:ea typeface="Open Sans"/>
              <a:cs typeface="Open Sans"/>
              <a:sym typeface="Open Sans"/>
            </a:endParaRPr>
          </a:p>
        </p:txBody>
      </p:sp>
      <p:sp>
        <p:nvSpPr>
          <p:cNvPr id="276" name="Google Shape;276;p34"/>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pic>
        <p:nvPicPr>
          <p:cNvPr id="277" name="Google Shape;277;p34"/>
          <p:cNvPicPr preferRelativeResize="0"/>
          <p:nvPr/>
        </p:nvPicPr>
        <p:blipFill rotWithShape="1">
          <a:blip r:embed="rId4">
            <a:alphaModFix/>
          </a:blip>
          <a:srcRect b="0" l="39" r="39" t="0"/>
          <a:stretch/>
        </p:blipFill>
        <p:spPr>
          <a:xfrm>
            <a:off x="274937" y="190338"/>
            <a:ext cx="1250700" cy="1250700"/>
          </a:xfrm>
          <a:prstGeom prst="rect">
            <a:avLst/>
          </a:prstGeom>
          <a:noFill/>
          <a:ln>
            <a:noFill/>
          </a:ln>
        </p:spPr>
      </p:pic>
      <p:pic>
        <p:nvPicPr>
          <p:cNvPr id="278" name="Google Shape;278;p34"/>
          <p:cNvPicPr preferRelativeResize="0"/>
          <p:nvPr/>
        </p:nvPicPr>
        <p:blipFill>
          <a:blip r:embed="rId5">
            <a:alphaModFix/>
          </a:blip>
          <a:stretch>
            <a:fillRect/>
          </a:stretch>
        </p:blipFill>
        <p:spPr>
          <a:xfrm>
            <a:off x="6052151" y="1957475"/>
            <a:ext cx="2643849" cy="2643849"/>
          </a:xfrm>
          <a:prstGeom prst="rect">
            <a:avLst/>
          </a:prstGeom>
          <a:noFill/>
          <a:ln>
            <a:noFill/>
          </a:ln>
        </p:spPr>
      </p:pic>
      <p:pic>
        <p:nvPicPr>
          <p:cNvPr id="279" name="Google Shape;279;p34"/>
          <p:cNvPicPr preferRelativeResize="0"/>
          <p:nvPr/>
        </p:nvPicPr>
        <p:blipFill>
          <a:blip r:embed="rId6">
            <a:alphaModFix/>
          </a:blip>
          <a:stretch>
            <a:fillRect/>
          </a:stretch>
        </p:blipFill>
        <p:spPr>
          <a:xfrm>
            <a:off x="3250061" y="1957475"/>
            <a:ext cx="2643849" cy="2643850"/>
          </a:xfrm>
          <a:prstGeom prst="rect">
            <a:avLst/>
          </a:prstGeom>
          <a:noFill/>
          <a:ln>
            <a:noFill/>
          </a:ln>
        </p:spPr>
      </p:pic>
      <p:pic>
        <p:nvPicPr>
          <p:cNvPr id="280" name="Google Shape;280;p34"/>
          <p:cNvPicPr preferRelativeResize="0"/>
          <p:nvPr/>
        </p:nvPicPr>
        <p:blipFill>
          <a:blip r:embed="rId7">
            <a:alphaModFix/>
          </a:blip>
          <a:stretch>
            <a:fillRect/>
          </a:stretch>
        </p:blipFill>
        <p:spPr>
          <a:xfrm>
            <a:off x="448000" y="1957475"/>
            <a:ext cx="2643849" cy="2643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5"/>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86" name="Google Shape;286;p35"/>
          <p:cNvSpPr txBox="1"/>
          <p:nvPr/>
        </p:nvSpPr>
        <p:spPr>
          <a:xfrm>
            <a:off x="1791975" y="292400"/>
            <a:ext cx="7128300" cy="3344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Questions</a:t>
            </a:r>
            <a:endParaRPr sz="1000">
              <a:solidFill>
                <a:schemeClr val="dk1"/>
              </a:solidFill>
              <a:latin typeface="Roboto"/>
              <a:ea typeface="Roboto"/>
              <a:cs typeface="Roboto"/>
              <a:sym typeface="Roboto"/>
            </a:endParaRPr>
          </a:p>
          <a:p>
            <a:pPr indent="0" lvl="0" marL="0" rtl="0" algn="l">
              <a:lnSpc>
                <a:spcPct val="150000"/>
              </a:lnSpc>
              <a:spcBef>
                <a:spcPts val="1000"/>
              </a:spcBef>
              <a:spcAft>
                <a:spcPts val="0"/>
              </a:spcAft>
              <a:buNone/>
            </a:pPr>
            <a:r>
              <a:rPr lang="en" sz="1100">
                <a:solidFill>
                  <a:schemeClr val="dk1"/>
                </a:solidFill>
                <a:latin typeface="Montserrat Medium"/>
                <a:ea typeface="Montserrat Medium"/>
                <a:cs typeface="Montserrat Medium"/>
                <a:sym typeface="Montserrat Medium"/>
              </a:rPr>
              <a:t>Thank you! For additional information, please contact:</a:t>
            </a:r>
            <a:endParaRPr sz="11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287" name="Google Shape;287;p35"/>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1671000" y="381013"/>
            <a:ext cx="2165100" cy="11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What is Destination Imagination?</a:t>
            </a:r>
            <a:endParaRPr sz="2000">
              <a:latin typeface="Montserrat ExtraBold"/>
              <a:ea typeface="Montserrat ExtraBold"/>
              <a:cs typeface="Montserrat ExtraBold"/>
              <a:sym typeface="Montserrat ExtraBold"/>
            </a:endParaRPr>
          </a:p>
        </p:txBody>
      </p:sp>
      <p:pic>
        <p:nvPicPr>
          <p:cNvPr id="77" name="Google Shape;77;p15"/>
          <p:cNvPicPr preferRelativeResize="0"/>
          <p:nvPr/>
        </p:nvPicPr>
        <p:blipFill rotWithShape="1">
          <a:blip r:embed="rId3">
            <a:alphaModFix/>
          </a:blip>
          <a:srcRect b="0" l="0" r="0" t="0"/>
          <a:stretch/>
        </p:blipFill>
        <p:spPr>
          <a:xfrm>
            <a:off x="349200" y="344875"/>
            <a:ext cx="1102175" cy="1102175"/>
          </a:xfrm>
          <a:prstGeom prst="rect">
            <a:avLst/>
          </a:prstGeom>
          <a:noFill/>
          <a:ln>
            <a:noFill/>
          </a:ln>
        </p:spPr>
      </p:pic>
      <p:sp>
        <p:nvSpPr>
          <p:cNvPr id="78" name="Google Shape;78;p15"/>
          <p:cNvSpPr txBox="1"/>
          <p:nvPr/>
        </p:nvSpPr>
        <p:spPr>
          <a:xfrm>
            <a:off x="349200" y="1909050"/>
            <a:ext cx="3132600" cy="2852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dk1"/>
              </a:buClr>
              <a:buSzPts val="1200"/>
              <a:buFont typeface="Montserrat Medium"/>
              <a:buChar char="●"/>
            </a:pPr>
            <a:r>
              <a:rPr lang="en" sz="1200">
                <a:solidFill>
                  <a:schemeClr val="dk1"/>
                </a:solidFill>
                <a:latin typeface="Montserrat Medium"/>
                <a:ea typeface="Montserrat Medium"/>
                <a:cs typeface="Montserrat Medium"/>
                <a:sym typeface="Montserrat Medium"/>
              </a:rPr>
              <a:t>Destination Imagination (DI) is a team-based </a:t>
            </a:r>
            <a:r>
              <a:rPr lang="en" sz="1200">
                <a:solidFill>
                  <a:schemeClr val="dk1"/>
                </a:solidFill>
                <a:latin typeface="Montserrat Medium"/>
                <a:ea typeface="Montserrat Medium"/>
                <a:cs typeface="Montserrat Medium"/>
                <a:sym typeface="Montserrat Medium"/>
              </a:rPr>
              <a:t>creative problem-solving</a:t>
            </a:r>
            <a:r>
              <a:rPr lang="en" sz="1200">
                <a:solidFill>
                  <a:schemeClr val="dk1"/>
                </a:solidFill>
                <a:latin typeface="Montserrat Medium"/>
                <a:ea typeface="Montserrat Medium"/>
                <a:cs typeface="Montserrat Medium"/>
                <a:sym typeface="Montserrat Medium"/>
              </a:rPr>
              <a:t> competition </a:t>
            </a:r>
            <a:endParaRPr sz="1200">
              <a:solidFill>
                <a:schemeClr val="dk1"/>
              </a:solidFill>
              <a:latin typeface="Montserrat Medium"/>
              <a:ea typeface="Montserrat Medium"/>
              <a:cs typeface="Montserrat Medium"/>
              <a:sym typeface="Montserrat Medium"/>
            </a:endParaRPr>
          </a:p>
          <a:p>
            <a:pPr indent="-304800" lvl="0" marL="457200" rtl="0" algn="l">
              <a:lnSpc>
                <a:spcPct val="150000"/>
              </a:lnSpc>
              <a:spcBef>
                <a:spcPts val="0"/>
              </a:spcBef>
              <a:spcAft>
                <a:spcPts val="0"/>
              </a:spcAft>
              <a:buClr>
                <a:schemeClr val="dk1"/>
              </a:buClr>
              <a:buSzPts val="1200"/>
              <a:buFont typeface="Montserrat Medium"/>
              <a:buChar char="●"/>
            </a:pPr>
            <a:r>
              <a:rPr lang="en" sz="1200">
                <a:solidFill>
                  <a:schemeClr val="dk1"/>
                </a:solidFill>
                <a:latin typeface="Montserrat Medium"/>
                <a:ea typeface="Montserrat Medium"/>
                <a:cs typeface="Montserrat Medium"/>
                <a:sym typeface="Montserrat Medium"/>
              </a:rPr>
              <a:t>Students work in teams to create a solution to a Challenge</a:t>
            </a:r>
            <a:endParaRPr sz="1200">
              <a:solidFill>
                <a:schemeClr val="dk1"/>
              </a:solidFill>
              <a:latin typeface="Montserrat Medium"/>
              <a:ea typeface="Montserrat Medium"/>
              <a:cs typeface="Montserrat Medium"/>
              <a:sym typeface="Montserrat Medium"/>
            </a:endParaRPr>
          </a:p>
          <a:p>
            <a:pPr indent="-304800" lvl="0" marL="457200" rtl="0" algn="l">
              <a:lnSpc>
                <a:spcPct val="150000"/>
              </a:lnSpc>
              <a:spcBef>
                <a:spcPts val="0"/>
              </a:spcBef>
              <a:spcAft>
                <a:spcPts val="0"/>
              </a:spcAft>
              <a:buClr>
                <a:schemeClr val="dk1"/>
              </a:buClr>
              <a:buSzPts val="1200"/>
              <a:buFont typeface="Montserrat Medium"/>
              <a:buChar char="●"/>
            </a:pPr>
            <a:r>
              <a:rPr lang="en" sz="1200">
                <a:solidFill>
                  <a:schemeClr val="dk1"/>
                </a:solidFill>
                <a:latin typeface="Montserrat Medium"/>
                <a:ea typeface="Montserrat Medium"/>
                <a:cs typeface="Montserrat Medium"/>
                <a:sym typeface="Montserrat Medium"/>
              </a:rPr>
              <a:t>Teams attend an in-person or virtual tournament to share their solutions</a:t>
            </a:r>
            <a:endParaRPr sz="1200">
              <a:solidFill>
                <a:schemeClr val="dk1"/>
              </a:solidFill>
              <a:latin typeface="Montserrat Medium"/>
              <a:ea typeface="Montserrat Medium"/>
              <a:cs typeface="Montserrat Medium"/>
              <a:sym typeface="Montserrat Medium"/>
            </a:endParaRPr>
          </a:p>
        </p:txBody>
      </p:sp>
      <p:grpSp>
        <p:nvGrpSpPr>
          <p:cNvPr id="79" name="Google Shape;79;p15"/>
          <p:cNvGrpSpPr/>
          <p:nvPr/>
        </p:nvGrpSpPr>
        <p:grpSpPr>
          <a:xfrm>
            <a:off x="4267650" y="618288"/>
            <a:ext cx="4282750" cy="4143163"/>
            <a:chOff x="4526425" y="259363"/>
            <a:chExt cx="4282750" cy="4143163"/>
          </a:xfrm>
        </p:grpSpPr>
        <p:pic>
          <p:nvPicPr>
            <p:cNvPr id="80" name="Google Shape;80;p15"/>
            <p:cNvPicPr preferRelativeResize="0"/>
            <p:nvPr/>
          </p:nvPicPr>
          <p:blipFill>
            <a:blip r:embed="rId4">
              <a:alphaModFix/>
            </a:blip>
            <a:stretch>
              <a:fillRect/>
            </a:stretch>
          </p:blipFill>
          <p:spPr>
            <a:xfrm>
              <a:off x="4946925" y="2580675"/>
              <a:ext cx="683300" cy="683300"/>
            </a:xfrm>
            <a:prstGeom prst="rect">
              <a:avLst/>
            </a:prstGeom>
            <a:noFill/>
            <a:ln>
              <a:noFill/>
            </a:ln>
          </p:spPr>
        </p:pic>
        <p:grpSp>
          <p:nvGrpSpPr>
            <p:cNvPr id="81" name="Google Shape;81;p15"/>
            <p:cNvGrpSpPr/>
            <p:nvPr/>
          </p:nvGrpSpPr>
          <p:grpSpPr>
            <a:xfrm>
              <a:off x="5821638" y="259363"/>
              <a:ext cx="1692300" cy="1068063"/>
              <a:chOff x="6174413" y="169163"/>
              <a:chExt cx="1692300" cy="1068063"/>
            </a:xfrm>
          </p:grpSpPr>
          <p:pic>
            <p:nvPicPr>
              <p:cNvPr id="82" name="Google Shape;82;p15"/>
              <p:cNvPicPr preferRelativeResize="0"/>
              <p:nvPr/>
            </p:nvPicPr>
            <p:blipFill>
              <a:blip r:embed="rId5">
                <a:alphaModFix/>
              </a:blip>
              <a:stretch>
                <a:fillRect/>
              </a:stretch>
            </p:blipFill>
            <p:spPr>
              <a:xfrm>
                <a:off x="6689625" y="169163"/>
                <a:ext cx="683300" cy="683300"/>
              </a:xfrm>
              <a:prstGeom prst="rect">
                <a:avLst/>
              </a:prstGeom>
              <a:noFill/>
              <a:ln>
                <a:noFill/>
              </a:ln>
            </p:spPr>
          </p:pic>
          <p:sp>
            <p:nvSpPr>
              <p:cNvPr id="83" name="Google Shape;83;p15"/>
              <p:cNvSpPr txBox="1"/>
              <p:nvPr/>
            </p:nvSpPr>
            <p:spPr>
              <a:xfrm>
                <a:off x="6174413" y="862225"/>
                <a:ext cx="16923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Self-Confidence</a:t>
                </a:r>
                <a:endParaRPr>
                  <a:latin typeface="Montserrat SemiBold"/>
                  <a:ea typeface="Montserrat SemiBold"/>
                  <a:cs typeface="Montserrat SemiBold"/>
                  <a:sym typeface="Montserrat SemiBold"/>
                </a:endParaRPr>
              </a:p>
            </p:txBody>
          </p:sp>
        </p:grpSp>
        <p:grpSp>
          <p:nvGrpSpPr>
            <p:cNvPr id="84" name="Google Shape;84;p15"/>
            <p:cNvGrpSpPr/>
            <p:nvPr/>
          </p:nvGrpSpPr>
          <p:grpSpPr>
            <a:xfrm>
              <a:off x="5821650" y="1606779"/>
              <a:ext cx="1692300" cy="1258196"/>
              <a:chOff x="4861350" y="1206129"/>
              <a:chExt cx="1692300" cy="1258196"/>
            </a:xfrm>
          </p:grpSpPr>
          <p:pic>
            <p:nvPicPr>
              <p:cNvPr id="85" name="Google Shape;85;p15"/>
              <p:cNvPicPr preferRelativeResize="0"/>
              <p:nvPr/>
            </p:nvPicPr>
            <p:blipFill>
              <a:blip r:embed="rId6">
                <a:alphaModFix/>
              </a:blip>
              <a:stretch>
                <a:fillRect/>
              </a:stretch>
            </p:blipFill>
            <p:spPr>
              <a:xfrm>
                <a:off x="5365840" y="1206129"/>
                <a:ext cx="683300" cy="685483"/>
              </a:xfrm>
              <a:prstGeom prst="rect">
                <a:avLst/>
              </a:prstGeom>
              <a:noFill/>
              <a:ln>
                <a:noFill/>
              </a:ln>
            </p:spPr>
          </p:pic>
          <p:sp>
            <p:nvSpPr>
              <p:cNvPr id="86" name="Google Shape;86;p15"/>
              <p:cNvSpPr txBox="1"/>
              <p:nvPr/>
            </p:nvSpPr>
            <p:spPr>
              <a:xfrm>
                <a:off x="4861350" y="1891625"/>
                <a:ext cx="169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Creative &amp; Critical Thinking</a:t>
                </a:r>
                <a:endParaRPr>
                  <a:latin typeface="Montserrat SemiBold"/>
                  <a:ea typeface="Montserrat SemiBold"/>
                  <a:cs typeface="Montserrat SemiBold"/>
                  <a:sym typeface="Montserrat SemiBold"/>
                </a:endParaRPr>
              </a:p>
            </p:txBody>
          </p:sp>
        </p:grpSp>
        <p:grpSp>
          <p:nvGrpSpPr>
            <p:cNvPr id="87" name="Google Shape;87;p15"/>
            <p:cNvGrpSpPr/>
            <p:nvPr/>
          </p:nvGrpSpPr>
          <p:grpSpPr>
            <a:xfrm>
              <a:off x="7542875" y="1099150"/>
              <a:ext cx="1008300" cy="1258200"/>
              <a:chOff x="7833200" y="1090225"/>
              <a:chExt cx="1008300" cy="1258200"/>
            </a:xfrm>
          </p:grpSpPr>
          <p:pic>
            <p:nvPicPr>
              <p:cNvPr id="88" name="Google Shape;88;p15"/>
              <p:cNvPicPr preferRelativeResize="0"/>
              <p:nvPr/>
            </p:nvPicPr>
            <p:blipFill>
              <a:blip r:embed="rId7">
                <a:alphaModFix/>
              </a:blip>
              <a:stretch>
                <a:fillRect/>
              </a:stretch>
            </p:blipFill>
            <p:spPr>
              <a:xfrm>
                <a:off x="7995690" y="1090225"/>
                <a:ext cx="683300" cy="685500"/>
              </a:xfrm>
              <a:prstGeom prst="rect">
                <a:avLst/>
              </a:prstGeom>
              <a:noFill/>
              <a:ln>
                <a:noFill/>
              </a:ln>
            </p:spPr>
          </p:pic>
          <p:sp>
            <p:nvSpPr>
              <p:cNvPr id="89" name="Google Shape;89;p15"/>
              <p:cNvSpPr txBox="1"/>
              <p:nvPr/>
            </p:nvSpPr>
            <p:spPr>
              <a:xfrm>
                <a:off x="7833200" y="1775725"/>
                <a:ext cx="1008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Team Building</a:t>
                </a:r>
                <a:endParaRPr>
                  <a:latin typeface="Montserrat SemiBold"/>
                  <a:ea typeface="Montserrat SemiBold"/>
                  <a:cs typeface="Montserrat SemiBold"/>
                  <a:sym typeface="Montserrat SemiBold"/>
                </a:endParaRPr>
              </a:p>
            </p:txBody>
          </p:sp>
        </p:grpSp>
        <p:grpSp>
          <p:nvGrpSpPr>
            <p:cNvPr id="90" name="Google Shape;90;p15"/>
            <p:cNvGrpSpPr/>
            <p:nvPr/>
          </p:nvGrpSpPr>
          <p:grpSpPr>
            <a:xfrm>
              <a:off x="4659475" y="1099154"/>
              <a:ext cx="1258200" cy="1258196"/>
              <a:chOff x="5431550" y="3098629"/>
              <a:chExt cx="1258200" cy="1258196"/>
            </a:xfrm>
          </p:grpSpPr>
          <p:pic>
            <p:nvPicPr>
              <p:cNvPr id="91" name="Google Shape;91;p15"/>
              <p:cNvPicPr preferRelativeResize="0"/>
              <p:nvPr/>
            </p:nvPicPr>
            <p:blipFill>
              <a:blip r:embed="rId8">
                <a:alphaModFix/>
              </a:blip>
              <a:stretch>
                <a:fillRect/>
              </a:stretch>
            </p:blipFill>
            <p:spPr>
              <a:xfrm>
                <a:off x="5718990" y="3098629"/>
                <a:ext cx="683300" cy="685483"/>
              </a:xfrm>
              <a:prstGeom prst="rect">
                <a:avLst/>
              </a:prstGeom>
              <a:noFill/>
              <a:ln>
                <a:noFill/>
              </a:ln>
            </p:spPr>
          </p:pic>
          <p:sp>
            <p:nvSpPr>
              <p:cNvPr id="92" name="Google Shape;92;p15"/>
              <p:cNvSpPr txBox="1"/>
              <p:nvPr/>
            </p:nvSpPr>
            <p:spPr>
              <a:xfrm>
                <a:off x="5431550" y="3784125"/>
                <a:ext cx="1258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Problem Solving</a:t>
                </a:r>
                <a:endParaRPr>
                  <a:latin typeface="Montserrat SemiBold"/>
                  <a:ea typeface="Montserrat SemiBold"/>
                  <a:cs typeface="Montserrat SemiBold"/>
                  <a:sym typeface="Montserrat SemiBold"/>
                </a:endParaRPr>
              </a:p>
            </p:txBody>
          </p:sp>
        </p:grpSp>
        <p:sp>
          <p:nvSpPr>
            <p:cNvPr id="93" name="Google Shape;93;p15"/>
            <p:cNvSpPr txBox="1"/>
            <p:nvPr/>
          </p:nvSpPr>
          <p:spPr>
            <a:xfrm>
              <a:off x="4526425" y="3257125"/>
              <a:ext cx="1524300" cy="31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Perseverance</a:t>
              </a:r>
              <a:endParaRPr>
                <a:latin typeface="Montserrat SemiBold"/>
                <a:ea typeface="Montserrat SemiBold"/>
                <a:cs typeface="Montserrat SemiBold"/>
                <a:sym typeface="Montserrat SemiBold"/>
              </a:endParaRPr>
            </a:p>
          </p:txBody>
        </p:sp>
        <p:grpSp>
          <p:nvGrpSpPr>
            <p:cNvPr id="94" name="Google Shape;94;p15"/>
            <p:cNvGrpSpPr/>
            <p:nvPr/>
          </p:nvGrpSpPr>
          <p:grpSpPr>
            <a:xfrm>
              <a:off x="7284875" y="2580675"/>
              <a:ext cx="1524300" cy="1249150"/>
              <a:chOff x="7100175" y="2580675"/>
              <a:chExt cx="1524300" cy="1249150"/>
            </a:xfrm>
          </p:grpSpPr>
          <p:pic>
            <p:nvPicPr>
              <p:cNvPr id="95" name="Google Shape;95;p15"/>
              <p:cNvPicPr preferRelativeResize="0"/>
              <p:nvPr/>
            </p:nvPicPr>
            <p:blipFill>
              <a:blip r:embed="rId9">
                <a:alphaModFix/>
              </a:blip>
              <a:stretch>
                <a:fillRect/>
              </a:stretch>
            </p:blipFill>
            <p:spPr>
              <a:xfrm>
                <a:off x="7520675" y="2580675"/>
                <a:ext cx="683300" cy="683300"/>
              </a:xfrm>
              <a:prstGeom prst="rect">
                <a:avLst/>
              </a:prstGeom>
              <a:noFill/>
              <a:ln>
                <a:noFill/>
              </a:ln>
            </p:spPr>
          </p:pic>
          <p:sp>
            <p:nvSpPr>
              <p:cNvPr id="96" name="Google Shape;96;p15"/>
              <p:cNvSpPr txBox="1"/>
              <p:nvPr/>
            </p:nvSpPr>
            <p:spPr>
              <a:xfrm>
                <a:off x="7100175" y="3257125"/>
                <a:ext cx="1524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Project Management</a:t>
                </a:r>
                <a:endParaRPr>
                  <a:latin typeface="Montserrat SemiBold"/>
                  <a:ea typeface="Montserrat SemiBold"/>
                  <a:cs typeface="Montserrat SemiBold"/>
                  <a:sym typeface="Montserrat SemiBold"/>
                </a:endParaRPr>
              </a:p>
            </p:txBody>
          </p:sp>
        </p:grpSp>
        <p:grpSp>
          <p:nvGrpSpPr>
            <p:cNvPr id="97" name="Google Shape;97;p15"/>
            <p:cNvGrpSpPr/>
            <p:nvPr/>
          </p:nvGrpSpPr>
          <p:grpSpPr>
            <a:xfrm>
              <a:off x="6163650" y="3200729"/>
              <a:ext cx="1008300" cy="1201796"/>
              <a:chOff x="6453975" y="3316704"/>
              <a:chExt cx="1008300" cy="1201796"/>
            </a:xfrm>
          </p:grpSpPr>
          <p:pic>
            <p:nvPicPr>
              <p:cNvPr id="98" name="Google Shape;98;p15"/>
              <p:cNvPicPr preferRelativeResize="0"/>
              <p:nvPr/>
            </p:nvPicPr>
            <p:blipFill>
              <a:blip r:embed="rId10">
                <a:alphaModFix/>
              </a:blip>
              <a:stretch>
                <a:fillRect/>
              </a:stretch>
            </p:blipFill>
            <p:spPr>
              <a:xfrm>
                <a:off x="6616478" y="3316704"/>
                <a:ext cx="683300" cy="685483"/>
              </a:xfrm>
              <a:prstGeom prst="rect">
                <a:avLst/>
              </a:prstGeom>
              <a:noFill/>
              <a:ln>
                <a:noFill/>
              </a:ln>
            </p:spPr>
          </p:pic>
          <p:sp>
            <p:nvSpPr>
              <p:cNvPr id="99" name="Google Shape;99;p15"/>
              <p:cNvSpPr txBox="1"/>
              <p:nvPr/>
            </p:nvSpPr>
            <p:spPr>
              <a:xfrm>
                <a:off x="6453975" y="3945800"/>
                <a:ext cx="1008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Risk Taking</a:t>
                </a:r>
                <a:endParaRPr>
                  <a:latin typeface="Montserrat SemiBold"/>
                  <a:ea typeface="Montserrat SemiBold"/>
                  <a:cs typeface="Montserrat SemiBold"/>
                  <a:sym typeface="Montserrat SemiBold"/>
                </a:endParaRPr>
              </a:p>
            </p:txBody>
          </p:sp>
        </p:grpSp>
      </p:grpSp>
      <p:sp>
        <p:nvSpPr>
          <p:cNvPr id="100" name="Google Shape;100;p15"/>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06" name="Google Shape;106;p16"/>
          <p:cNvSpPr txBox="1"/>
          <p:nvPr>
            <p:ph type="title"/>
          </p:nvPr>
        </p:nvSpPr>
        <p:spPr>
          <a:xfrm>
            <a:off x="1540800" y="448000"/>
            <a:ext cx="2459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The Challenge Experience</a:t>
            </a:r>
            <a:endParaRPr sz="2000">
              <a:latin typeface="Montserrat ExtraBold"/>
              <a:ea typeface="Montserrat ExtraBold"/>
              <a:cs typeface="Montserrat ExtraBold"/>
              <a:sym typeface="Montserrat ExtraBold"/>
            </a:endParaRPr>
          </a:p>
        </p:txBody>
      </p:sp>
      <p:pic>
        <p:nvPicPr>
          <p:cNvPr id="107" name="Google Shape;107;p16"/>
          <p:cNvPicPr preferRelativeResize="0"/>
          <p:nvPr/>
        </p:nvPicPr>
        <p:blipFill rotWithShape="1">
          <a:blip r:embed="rId4">
            <a:alphaModFix/>
          </a:blip>
          <a:srcRect b="0" l="0" r="0" t="0"/>
          <a:stretch/>
        </p:blipFill>
        <p:spPr>
          <a:xfrm>
            <a:off x="349200" y="264600"/>
            <a:ext cx="1102175" cy="1102175"/>
          </a:xfrm>
          <a:prstGeom prst="rect">
            <a:avLst/>
          </a:prstGeom>
          <a:noFill/>
          <a:ln>
            <a:noFill/>
          </a:ln>
        </p:spPr>
      </p:pic>
      <p:sp>
        <p:nvSpPr>
          <p:cNvPr id="108" name="Google Shape;108;p16"/>
          <p:cNvSpPr txBox="1"/>
          <p:nvPr/>
        </p:nvSpPr>
        <p:spPr>
          <a:xfrm>
            <a:off x="242175" y="1486875"/>
            <a:ext cx="3326400" cy="3107700"/>
          </a:xfrm>
          <a:prstGeom prst="rect">
            <a:avLst/>
          </a:prstGeom>
          <a:noFill/>
          <a:ln>
            <a:noFill/>
          </a:ln>
        </p:spPr>
        <p:txBody>
          <a:bodyPr anchorCtr="0" anchor="t" bIns="91425" lIns="91425" spcFirstLastPara="1" rIns="91425" wrap="square" tIns="91425">
            <a:noAutofit/>
          </a:bodyPr>
          <a:lstStyle/>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The Challenge Experience includes six competitive Challenges rooted in STEAM (science, technology, engineering, arts, and mathematics) concepts.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Our Challenges are developed annually with the help of educators, subject matter experts, and qualified volunteers.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Each Challenge encourages students to explore their passions, discover their own talents and abilities, and learn life skills. </a:t>
            </a:r>
            <a:endParaRPr sz="9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p:txBody>
      </p:sp>
      <p:sp>
        <p:nvSpPr>
          <p:cNvPr id="109" name="Google Shape;109;p16"/>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a:blip r:embed="rId3">
            <a:alphaModFix/>
          </a:blip>
          <a:stretch>
            <a:fillRect/>
          </a:stretch>
        </p:blipFill>
        <p:spPr>
          <a:xfrm>
            <a:off x="4000500" y="0"/>
            <a:ext cx="5143500" cy="5143500"/>
          </a:xfrm>
          <a:prstGeom prst="rect">
            <a:avLst/>
          </a:prstGeom>
          <a:noFill/>
          <a:ln>
            <a:noFill/>
          </a:ln>
        </p:spPr>
      </p:pic>
      <p:pic>
        <p:nvPicPr>
          <p:cNvPr id="115" name="Google Shape;115;p17"/>
          <p:cNvPicPr preferRelativeResize="0"/>
          <p:nvPr/>
        </p:nvPicPr>
        <p:blipFill rotWithShape="1">
          <a:blip r:embed="rId4">
            <a:alphaModFix/>
          </a:blip>
          <a:srcRect b="0" l="0" r="0" t="0"/>
          <a:stretch/>
        </p:blipFill>
        <p:spPr>
          <a:xfrm>
            <a:off x="349200" y="264600"/>
            <a:ext cx="1102175" cy="1102175"/>
          </a:xfrm>
          <a:prstGeom prst="rect">
            <a:avLst/>
          </a:prstGeom>
          <a:noFill/>
          <a:ln>
            <a:noFill/>
          </a:ln>
        </p:spPr>
      </p:pic>
      <p:sp>
        <p:nvSpPr>
          <p:cNvPr id="116" name="Google Shape;116;p17"/>
          <p:cNvSpPr txBox="1"/>
          <p:nvPr/>
        </p:nvSpPr>
        <p:spPr>
          <a:xfrm>
            <a:off x="251075" y="1602850"/>
            <a:ext cx="3585000" cy="3202800"/>
          </a:xfrm>
          <a:prstGeom prst="rect">
            <a:avLst/>
          </a:prstGeom>
          <a:noFill/>
          <a:ln>
            <a:noFill/>
          </a:ln>
        </p:spPr>
        <p:txBody>
          <a:bodyPr anchorCtr="0" anchor="t" bIns="91425" lIns="91425" spcFirstLastPara="1" rIns="91425" wrap="square" tIns="91425">
            <a:noAutofit/>
          </a:bodyPr>
          <a:lstStyle/>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Open to all kindergarten through university level students worldwide.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Student teams of up to seven members select their Challenge and work together to develop a solution. </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Each team has at least one Team Manager to help keep the team on track, but does not assist or interfere with the team’s solution. This volunteer role is typically filled by a parent, teacher, or community member.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Teams share and celebrate their innovative Challenge solutions at a virtual or in-person tournament. </a:t>
            </a:r>
            <a:endParaRPr sz="900">
              <a:solidFill>
                <a:schemeClr val="dk1"/>
              </a:solidFill>
              <a:latin typeface="Montserrat Medium"/>
              <a:ea typeface="Montserrat Medium"/>
              <a:cs typeface="Montserrat Medium"/>
              <a:sym typeface="Montserrat Medium"/>
            </a:endParaRPr>
          </a:p>
        </p:txBody>
      </p:sp>
      <p:sp>
        <p:nvSpPr>
          <p:cNvPr id="117" name="Google Shape;117;p17"/>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18" name="Google Shape;118;p17"/>
          <p:cNvSpPr txBox="1"/>
          <p:nvPr>
            <p:ph type="title"/>
          </p:nvPr>
        </p:nvSpPr>
        <p:spPr>
          <a:xfrm>
            <a:off x="1540800" y="448000"/>
            <a:ext cx="2459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ontserrat"/>
                <a:ea typeface="Montserrat"/>
                <a:cs typeface="Montserrat"/>
                <a:sym typeface="Montserrat"/>
              </a:rPr>
              <a:t>The Challenge Experience</a:t>
            </a:r>
            <a:endParaRPr b="1" sz="2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553350" y="388625"/>
            <a:ext cx="832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ExtraBold"/>
                <a:ea typeface="Montserrat ExtraBold"/>
                <a:cs typeface="Montserrat ExtraBold"/>
                <a:sym typeface="Montserrat ExtraBold"/>
              </a:rPr>
              <a:t>TEAM CHALLENGE CATEGORIES</a:t>
            </a:r>
            <a:endParaRPr sz="2400">
              <a:latin typeface="Montserrat ExtraBold"/>
              <a:ea typeface="Montserrat ExtraBold"/>
              <a:cs typeface="Montserrat ExtraBold"/>
              <a:sym typeface="Montserrat ExtraBold"/>
            </a:endParaRPr>
          </a:p>
        </p:txBody>
      </p:sp>
      <p:sp>
        <p:nvSpPr>
          <p:cNvPr id="124" name="Google Shape;124;p18"/>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25" name="Google Shape;125;p18"/>
          <p:cNvPicPr preferRelativeResize="0"/>
          <p:nvPr/>
        </p:nvPicPr>
        <p:blipFill>
          <a:blip r:embed="rId3">
            <a:alphaModFix/>
          </a:blip>
          <a:stretch>
            <a:fillRect/>
          </a:stretch>
        </p:blipFill>
        <p:spPr>
          <a:xfrm>
            <a:off x="4514561" y="1342093"/>
            <a:ext cx="1629699" cy="1629699"/>
          </a:xfrm>
          <a:prstGeom prst="rect">
            <a:avLst/>
          </a:prstGeom>
          <a:noFill/>
          <a:ln>
            <a:noFill/>
          </a:ln>
        </p:spPr>
      </p:pic>
      <p:pic>
        <p:nvPicPr>
          <p:cNvPr id="126" name="Google Shape;126;p18"/>
          <p:cNvPicPr preferRelativeResize="0"/>
          <p:nvPr/>
        </p:nvPicPr>
        <p:blipFill>
          <a:blip r:embed="rId4">
            <a:alphaModFix/>
          </a:blip>
          <a:stretch>
            <a:fillRect/>
          </a:stretch>
        </p:blipFill>
        <p:spPr>
          <a:xfrm>
            <a:off x="6178425" y="1340200"/>
            <a:ext cx="1629699" cy="1633493"/>
          </a:xfrm>
          <a:prstGeom prst="rect">
            <a:avLst/>
          </a:prstGeom>
          <a:noFill/>
          <a:ln>
            <a:noFill/>
          </a:ln>
        </p:spPr>
      </p:pic>
      <p:pic>
        <p:nvPicPr>
          <p:cNvPr id="127" name="Google Shape;127;p18"/>
          <p:cNvPicPr preferRelativeResize="0"/>
          <p:nvPr/>
        </p:nvPicPr>
        <p:blipFill>
          <a:blip r:embed="rId5">
            <a:alphaModFix/>
          </a:blip>
          <a:stretch>
            <a:fillRect/>
          </a:stretch>
        </p:blipFill>
        <p:spPr>
          <a:xfrm>
            <a:off x="2850708" y="1342089"/>
            <a:ext cx="1629699" cy="1629699"/>
          </a:xfrm>
          <a:prstGeom prst="rect">
            <a:avLst/>
          </a:prstGeom>
          <a:noFill/>
          <a:ln>
            <a:noFill/>
          </a:ln>
        </p:spPr>
      </p:pic>
      <p:pic>
        <p:nvPicPr>
          <p:cNvPr id="128" name="Google Shape;128;p18"/>
          <p:cNvPicPr preferRelativeResize="0"/>
          <p:nvPr/>
        </p:nvPicPr>
        <p:blipFill>
          <a:blip r:embed="rId6">
            <a:alphaModFix/>
          </a:blip>
          <a:stretch>
            <a:fillRect/>
          </a:stretch>
        </p:blipFill>
        <p:spPr>
          <a:xfrm>
            <a:off x="1221000" y="1342100"/>
            <a:ext cx="1629699" cy="1629699"/>
          </a:xfrm>
          <a:prstGeom prst="rect">
            <a:avLst/>
          </a:prstGeom>
          <a:noFill/>
          <a:ln>
            <a:noFill/>
          </a:ln>
        </p:spPr>
      </p:pic>
      <p:pic>
        <p:nvPicPr>
          <p:cNvPr id="129" name="Google Shape;129;p18"/>
          <p:cNvPicPr preferRelativeResize="0"/>
          <p:nvPr/>
        </p:nvPicPr>
        <p:blipFill>
          <a:blip r:embed="rId7">
            <a:alphaModFix/>
          </a:blip>
          <a:stretch>
            <a:fillRect/>
          </a:stretch>
        </p:blipFill>
        <p:spPr>
          <a:xfrm>
            <a:off x="2204702" y="2973696"/>
            <a:ext cx="1629699" cy="1629699"/>
          </a:xfrm>
          <a:prstGeom prst="rect">
            <a:avLst/>
          </a:prstGeom>
          <a:noFill/>
          <a:ln>
            <a:noFill/>
          </a:ln>
        </p:spPr>
      </p:pic>
      <p:pic>
        <p:nvPicPr>
          <p:cNvPr id="130" name="Google Shape;130;p18"/>
          <p:cNvPicPr preferRelativeResize="0"/>
          <p:nvPr/>
        </p:nvPicPr>
        <p:blipFill>
          <a:blip r:embed="rId8">
            <a:alphaModFix/>
          </a:blip>
          <a:stretch>
            <a:fillRect/>
          </a:stretch>
        </p:blipFill>
        <p:spPr>
          <a:xfrm>
            <a:off x="5597010" y="2971807"/>
            <a:ext cx="1629699" cy="1633465"/>
          </a:xfrm>
          <a:prstGeom prst="rect">
            <a:avLst/>
          </a:prstGeom>
          <a:noFill/>
          <a:ln>
            <a:noFill/>
          </a:ln>
        </p:spPr>
      </p:pic>
      <p:pic>
        <p:nvPicPr>
          <p:cNvPr id="131" name="Google Shape;131;p18"/>
          <p:cNvPicPr preferRelativeResize="0"/>
          <p:nvPr/>
        </p:nvPicPr>
        <p:blipFill>
          <a:blip r:embed="rId9">
            <a:alphaModFix/>
          </a:blip>
          <a:stretch>
            <a:fillRect/>
          </a:stretch>
        </p:blipFill>
        <p:spPr>
          <a:xfrm>
            <a:off x="3900850" y="2971825"/>
            <a:ext cx="1629699" cy="16334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9"/>
          <p:cNvPicPr preferRelativeResize="0"/>
          <p:nvPr/>
        </p:nvPicPr>
        <p:blipFill>
          <a:blip r:embed="rId4">
            <a:alphaModFix/>
          </a:blip>
          <a:stretch>
            <a:fillRect/>
          </a:stretch>
        </p:blipFill>
        <p:spPr>
          <a:xfrm>
            <a:off x="4000501" y="0"/>
            <a:ext cx="5143500" cy="5143500"/>
          </a:xfrm>
          <a:prstGeom prst="rect">
            <a:avLst/>
          </a:prstGeom>
          <a:noFill/>
          <a:ln>
            <a:noFill/>
          </a:ln>
        </p:spPr>
      </p:pic>
      <p:sp>
        <p:nvSpPr>
          <p:cNvPr id="137" name="Google Shape;137;p19"/>
          <p:cNvSpPr txBox="1"/>
          <p:nvPr/>
        </p:nvSpPr>
        <p:spPr>
          <a:xfrm>
            <a:off x="253793" y="1490400"/>
            <a:ext cx="3585000" cy="3287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Who doesn’t love a good puzzle? Your team will explore the thrill of finding that crucial piece or clue that brings the whole thing together. Puzzle it out in this season’s Technical Challenge!</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Design and create a puzzle that will be assembled during the Presentation.</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Design and build 2 puzzle solvers that use technical methods to assemble the puzzle.</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a story about how a character’s understanding changes at a pivotal moment.</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p:txBody>
      </p:sp>
      <p:sp>
        <p:nvSpPr>
          <p:cNvPr id="138" name="Google Shape;138;p19"/>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39" name="Google Shape;139;p19"/>
          <p:cNvPicPr preferRelativeResize="0"/>
          <p:nvPr/>
        </p:nvPicPr>
        <p:blipFill rotWithShape="1">
          <a:blip r:embed="rId5">
            <a:alphaModFix/>
          </a:blip>
          <a:srcRect b="0" l="0" r="0" t="0"/>
          <a:stretch/>
        </p:blipFill>
        <p:spPr>
          <a:xfrm>
            <a:off x="1268550" y="118350"/>
            <a:ext cx="1372050" cy="137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b="0" l="0" r="5926" t="0"/>
          <a:stretch/>
        </p:blipFill>
        <p:spPr>
          <a:xfrm>
            <a:off x="4305300" y="0"/>
            <a:ext cx="4838700" cy="5143500"/>
          </a:xfrm>
          <a:prstGeom prst="rect">
            <a:avLst/>
          </a:prstGeom>
          <a:noFill/>
          <a:ln>
            <a:noFill/>
          </a:ln>
        </p:spPr>
      </p:pic>
      <p:sp>
        <p:nvSpPr>
          <p:cNvPr id="145" name="Google Shape;145;p20"/>
          <p:cNvSpPr txBox="1"/>
          <p:nvPr/>
        </p:nvSpPr>
        <p:spPr>
          <a:xfrm>
            <a:off x="234400" y="1518750"/>
            <a:ext cx="3824400" cy="3413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Zoooom, whoosh, weeeee! Design and test your very own roller coaster, complete with unexpected twists and turns. Join us for a wild ride as you explore this season’s Engineering Challenge!</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Design and build a roller coaster that will be assembled and then tested during the Presentation.</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Design and create a launching mechanism that starts moving a golf ball along the roller coaster track.</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Test how far and how fast the golf ball can travel through the roller coaster.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 Presentation that shows what the riders would experience when riding the roller coaster.</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900">
              <a:solidFill>
                <a:schemeClr val="dk1"/>
              </a:solidFill>
              <a:latin typeface="Montserrat Medium"/>
              <a:ea typeface="Montserrat Medium"/>
              <a:cs typeface="Montserrat Medium"/>
              <a:sym typeface="Montserrat Medium"/>
            </a:endParaRPr>
          </a:p>
        </p:txBody>
      </p:sp>
      <p:sp>
        <p:nvSpPr>
          <p:cNvPr id="146" name="Google Shape;146;p20"/>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47" name="Google Shape;147;p20"/>
          <p:cNvPicPr preferRelativeResize="0"/>
          <p:nvPr/>
        </p:nvPicPr>
        <p:blipFill rotWithShape="1">
          <a:blip r:embed="rId4">
            <a:alphaModFix/>
          </a:blip>
          <a:srcRect b="0" l="0" r="0" t="0"/>
          <a:stretch/>
        </p:blipFill>
        <p:spPr>
          <a:xfrm>
            <a:off x="1240200" y="90000"/>
            <a:ext cx="1428750" cy="142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1"/>
          <p:cNvPicPr preferRelativeResize="0"/>
          <p:nvPr/>
        </p:nvPicPr>
        <p:blipFill>
          <a:blip r:embed="rId3">
            <a:alphaModFix/>
          </a:blip>
          <a:stretch>
            <a:fillRect/>
          </a:stretch>
        </p:blipFill>
        <p:spPr>
          <a:xfrm>
            <a:off x="4000499" y="0"/>
            <a:ext cx="5143500" cy="5143500"/>
          </a:xfrm>
          <a:prstGeom prst="rect">
            <a:avLst/>
          </a:prstGeom>
          <a:noFill/>
          <a:ln>
            <a:noFill/>
          </a:ln>
        </p:spPr>
      </p:pic>
      <p:sp>
        <p:nvSpPr>
          <p:cNvPr id="153" name="Google Shape;153;p21"/>
          <p:cNvSpPr txBox="1"/>
          <p:nvPr/>
        </p:nvSpPr>
        <p:spPr>
          <a:xfrm>
            <a:off x="264361" y="1476395"/>
            <a:ext cx="35859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900">
                <a:solidFill>
                  <a:schemeClr val="dk1"/>
                </a:solidFill>
                <a:latin typeface="Open Sans"/>
                <a:ea typeface="Open Sans"/>
                <a:cs typeface="Open Sans"/>
                <a:sym typeface="Open Sans"/>
              </a:rPr>
              <a:t>Have you ever heard a story that seemed too amazing to be true? In this season’s Scientific Challenge, your team will show how science can be used to put the impossible to the test. Is the story fact, or is it just a tall tale?</a:t>
            </a:r>
            <a:endParaRPr sz="900">
              <a:solidFill>
                <a:schemeClr val="dk1"/>
              </a:solidFill>
              <a:latin typeface="Open Sans"/>
              <a:ea typeface="Open Sans"/>
              <a:cs typeface="Open Sans"/>
              <a:sym typeface="Open Sans"/>
            </a:endParaRPr>
          </a:p>
          <a:p>
            <a:pPr indent="-279400" lvl="0" marL="457200" rtl="0" algn="l">
              <a:lnSpc>
                <a:spcPct val="150000"/>
              </a:lnSpc>
              <a:spcBef>
                <a:spcPts val="1000"/>
              </a:spcBef>
              <a:spcAft>
                <a:spcPts val="0"/>
              </a:spcAft>
              <a:buClr>
                <a:schemeClr val="dk1"/>
              </a:buClr>
              <a:buSzPts val="800"/>
              <a:buFont typeface="Roboto"/>
              <a:buChar char="●"/>
            </a:pPr>
            <a:r>
              <a:rPr lang="en" sz="900">
                <a:solidFill>
                  <a:schemeClr val="dk1"/>
                </a:solidFill>
                <a:latin typeface="Open Sans"/>
                <a:ea typeface="Open Sans"/>
                <a:cs typeface="Open Sans"/>
                <a:sym typeface="Open Sans"/>
              </a:rPr>
              <a:t>Present a team-created story in the style of a tall tale.</a:t>
            </a:r>
            <a:endParaRPr sz="900">
              <a:solidFill>
                <a:schemeClr val="dk1"/>
              </a:solidFill>
              <a:latin typeface="Open Sans"/>
              <a:ea typeface="Open Sans"/>
              <a:cs typeface="Open Sans"/>
              <a:sym typeface="Open Sans"/>
            </a:endParaRPr>
          </a:p>
          <a:p>
            <a:pPr indent="-279400" lvl="0" marL="457200" rtl="0" algn="l">
              <a:lnSpc>
                <a:spcPct val="150000"/>
              </a:lnSpc>
              <a:spcBef>
                <a:spcPts val="0"/>
              </a:spcBef>
              <a:spcAft>
                <a:spcPts val="0"/>
              </a:spcAft>
              <a:buClr>
                <a:schemeClr val="dk1"/>
              </a:buClr>
              <a:buSzPts val="800"/>
              <a:buFont typeface="Roboto"/>
              <a:buChar char="●"/>
            </a:pPr>
            <a:r>
              <a:rPr lang="en" sz="900">
                <a:solidFill>
                  <a:schemeClr val="dk1"/>
                </a:solidFill>
                <a:latin typeface="Open Sans"/>
                <a:ea typeface="Open Sans"/>
                <a:cs typeface="Open Sans"/>
                <a:sym typeface="Open Sans"/>
              </a:rPr>
              <a:t>Include an exaggerated character with a hyperbolic trait.</a:t>
            </a:r>
            <a:endParaRPr sz="900">
              <a:solidFill>
                <a:schemeClr val="dk1"/>
              </a:solidFill>
              <a:latin typeface="Open Sans"/>
              <a:ea typeface="Open Sans"/>
              <a:cs typeface="Open Sans"/>
              <a:sym typeface="Open Sans"/>
            </a:endParaRPr>
          </a:p>
          <a:p>
            <a:pPr indent="-279400" lvl="0" marL="457200" rtl="0" algn="l">
              <a:lnSpc>
                <a:spcPct val="150000"/>
              </a:lnSpc>
              <a:spcBef>
                <a:spcPts val="0"/>
              </a:spcBef>
              <a:spcAft>
                <a:spcPts val="0"/>
              </a:spcAft>
              <a:buClr>
                <a:schemeClr val="dk1"/>
              </a:buClr>
              <a:buSzPts val="800"/>
              <a:buFont typeface="Roboto"/>
              <a:buChar char="●"/>
            </a:pPr>
            <a:r>
              <a:rPr lang="en" sz="900">
                <a:solidFill>
                  <a:schemeClr val="dk1"/>
                </a:solidFill>
                <a:latin typeface="Open Sans"/>
                <a:ea typeface="Open Sans"/>
                <a:cs typeface="Open Sans"/>
                <a:sym typeface="Open Sans"/>
              </a:rPr>
              <a:t>Design and build a theatrical embellishment that enhances the hyperbolic trait.</a:t>
            </a:r>
            <a:endParaRPr sz="900">
              <a:solidFill>
                <a:schemeClr val="dk1"/>
              </a:solidFill>
              <a:latin typeface="Open Sans"/>
              <a:ea typeface="Open Sans"/>
              <a:cs typeface="Open Sans"/>
              <a:sym typeface="Open Sans"/>
            </a:endParaRPr>
          </a:p>
          <a:p>
            <a:pPr indent="-279400" lvl="0" marL="457200" rtl="0" algn="l">
              <a:lnSpc>
                <a:spcPct val="150000"/>
              </a:lnSpc>
              <a:spcBef>
                <a:spcPts val="0"/>
              </a:spcBef>
              <a:spcAft>
                <a:spcPts val="0"/>
              </a:spcAft>
              <a:buClr>
                <a:schemeClr val="dk1"/>
              </a:buClr>
              <a:buSzPts val="800"/>
              <a:buFont typeface="Roboto"/>
              <a:buChar char="●"/>
            </a:pPr>
            <a:r>
              <a:rPr lang="en" sz="900">
                <a:solidFill>
                  <a:schemeClr val="dk1"/>
                </a:solidFill>
                <a:latin typeface="Open Sans"/>
                <a:ea typeface="Open Sans"/>
                <a:cs typeface="Open Sans"/>
                <a:sym typeface="Open Sans"/>
              </a:rPr>
              <a:t>Present a scientific analysis to determine whether or not the exaggerated character could actually exhibit the hyperbolic trait(s) as described in the tall tale.</a:t>
            </a:r>
            <a:endParaRPr sz="900">
              <a:solidFill>
                <a:schemeClr val="dk1"/>
              </a:solidFill>
              <a:latin typeface="Open Sans"/>
              <a:ea typeface="Open Sans"/>
              <a:cs typeface="Open Sans"/>
              <a:sym typeface="Open Sans"/>
            </a:endParaRPr>
          </a:p>
          <a:p>
            <a:pPr indent="-279400" lvl="0" marL="457200" rtl="0" algn="l">
              <a:lnSpc>
                <a:spcPct val="150000"/>
              </a:lnSpc>
              <a:spcBef>
                <a:spcPts val="0"/>
              </a:spcBef>
              <a:spcAft>
                <a:spcPts val="0"/>
              </a:spcAft>
              <a:buClr>
                <a:schemeClr val="dk1"/>
              </a:buClr>
              <a:buSzPts val="800"/>
              <a:buFont typeface="Roboto"/>
              <a:buChar char="●"/>
            </a:pPr>
            <a:r>
              <a:rPr lang="en" sz="900">
                <a:solidFill>
                  <a:schemeClr val="dk1"/>
                </a:solidFill>
                <a:latin typeface="Open Sans"/>
                <a:ea typeface="Open Sans"/>
                <a:cs typeface="Open Sans"/>
                <a:sym typeface="Open Sans"/>
              </a:rPr>
              <a:t>Create and present two Team Choice Elements that show off the team’s interests, skills, areas of strength, and talents.</a:t>
            </a:r>
            <a:endParaRPr sz="900">
              <a:solidFill>
                <a:schemeClr val="dk1"/>
              </a:solidFill>
              <a:latin typeface="Open Sans"/>
              <a:ea typeface="Open Sans"/>
              <a:cs typeface="Open Sans"/>
              <a:sym typeface="Open Sans"/>
            </a:endParaRPr>
          </a:p>
          <a:p>
            <a:pPr indent="0" lvl="0" marL="0" rtl="0" algn="l">
              <a:lnSpc>
                <a:spcPct val="150000"/>
              </a:lnSpc>
              <a:spcBef>
                <a:spcPts val="1000"/>
              </a:spcBef>
              <a:spcAft>
                <a:spcPts val="0"/>
              </a:spcAft>
              <a:buNone/>
            </a:pPr>
            <a:r>
              <a:t/>
            </a:r>
            <a:endParaRPr sz="900">
              <a:solidFill>
                <a:schemeClr val="dk1"/>
              </a:solidFill>
              <a:latin typeface="Open Sans"/>
              <a:ea typeface="Open Sans"/>
              <a:cs typeface="Open Sans"/>
              <a:sym typeface="Open Sans"/>
            </a:endParaRPr>
          </a:p>
        </p:txBody>
      </p:sp>
      <p:sp>
        <p:nvSpPr>
          <p:cNvPr id="154" name="Google Shape;154;p21"/>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55" name="Google Shape;155;p21"/>
          <p:cNvPicPr preferRelativeResize="0"/>
          <p:nvPr/>
        </p:nvPicPr>
        <p:blipFill rotWithShape="1">
          <a:blip r:embed="rId4">
            <a:alphaModFix/>
          </a:blip>
          <a:srcRect b="0" l="0" r="0" t="0"/>
          <a:stretch/>
        </p:blipFill>
        <p:spPr>
          <a:xfrm>
            <a:off x="1232100" y="118350"/>
            <a:ext cx="1408500" cy="140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