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ontserrat SemiBold"/>
      <p:regular r:id="rId30"/>
      <p:bold r:id="rId31"/>
      <p:italic r:id="rId32"/>
      <p:boldItalic r:id="rId33"/>
    </p:embeddedFont>
    <p:embeddedFont>
      <p:font typeface="Roboto"/>
      <p:regular r:id="rId34"/>
      <p:bold r:id="rId35"/>
      <p:italic r:id="rId36"/>
      <p:boldItalic r:id="rId37"/>
    </p:embeddedFont>
    <p:embeddedFont>
      <p:font typeface="Montserrat"/>
      <p:regular r:id="rId38"/>
      <p:bold r:id="rId39"/>
      <p:italic r:id="rId40"/>
      <p:boldItalic r:id="rId41"/>
    </p:embeddedFont>
    <p:embeddedFont>
      <p:font typeface="Montserrat Black"/>
      <p:bold r:id="rId42"/>
      <p:boldItalic r:id="rId43"/>
    </p:embeddedFont>
    <p:embeddedFont>
      <p:font typeface="Montserrat Medium"/>
      <p:regular r:id="rId44"/>
      <p:bold r:id="rId45"/>
      <p:italic r:id="rId46"/>
      <p:boldItalic r:id="rId47"/>
    </p:embeddedFont>
    <p:embeddedFont>
      <p:font typeface="Open Sans ExtraBold"/>
      <p:bold r:id="rId48"/>
      <p:boldItalic r:id="rId49"/>
    </p:embeddedFont>
    <p:embeddedFont>
      <p:font typeface="Montserrat ExtraBold"/>
      <p:bold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8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8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MontserratBlack-bold.fntdata"/><Relationship Id="rId41" Type="http://schemas.openxmlformats.org/officeDocument/2006/relationships/font" Target="fonts/Montserrat-boldItalic.fntdata"/><Relationship Id="rId44" Type="http://schemas.openxmlformats.org/officeDocument/2006/relationships/font" Target="fonts/MontserratMedium-regular.fntdata"/><Relationship Id="rId43" Type="http://schemas.openxmlformats.org/officeDocument/2006/relationships/font" Target="fonts/MontserratBlack-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ExtraBold-bold.fntdata"/><Relationship Id="rId47" Type="http://schemas.openxmlformats.org/officeDocument/2006/relationships/font" Target="fonts/MontserratMedium-boldItalic.fntdata"/><Relationship Id="rId49"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ExtraBold-boldItalic.fntdata"/><Relationship Id="rId50" Type="http://schemas.openxmlformats.org/officeDocument/2006/relationships/font" Target="fonts/MontserratExtraBold-bold.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6.xml"/><Relationship Id="rId55" Type="http://schemas.openxmlformats.org/officeDocument/2006/relationships/font" Target="fonts/OpenSans-boldItalic.fntdata"/><Relationship Id="rId10" Type="http://schemas.openxmlformats.org/officeDocument/2006/relationships/slide" Target="slides/slide5.xml"/><Relationship Id="rId54"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49d78c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d49d78c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high school students are performing in their Challenge solution. Behind them is a large-scale whale they’ve created as a prop.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49d78c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d49d78c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middle school students dressed in costumes for their Destination Imagination Presentation.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49d78ca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d49d78ca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high school students work with a sheet as part of their Challenge solution.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49d78ca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d49d78ca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Service Learning team holds up a sign stating that they’ve raised $25,000 as part of their team’s project.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49d78ca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49d78ca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group of kids and a teacher are at a table, playing with musical instruments.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49d78ca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d49d78ca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Destination Imagination team works on an Instant Challenge together.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49d78ca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d49d78ca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b0e4b7d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b0e4b7d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this slide if you are presenting after Oct 11th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49d78ca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d49d78ca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that these are our </a:t>
            </a:r>
            <a:r>
              <a:rPr lang="en"/>
              <a:t>pre-pandemic</a:t>
            </a:r>
            <a:r>
              <a:rPr lang="en"/>
              <a:t> numbers.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545d5a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d545d5a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d3470fae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d3470fae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d49d78ca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d49d78ca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d545d5a9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d545d5a9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067a3a8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067a3a8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545d5a9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d545d5a9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On the left, a DI volunteer speaks with a DI student after their performance. In the center, two DI students pose for a photo, smiling and working together on </a:t>
            </a:r>
            <a:r>
              <a:rPr lang="en"/>
              <a:t>their structure tester. On the right, a DI volunteer announces an Improv team that is about to perform.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d545d5a9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d545d5a9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36d0c49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d36d0c4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5b63e1a9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5b63e1a9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t>
            </a:r>
            <a:r>
              <a:rPr lang="en">
                <a:solidFill>
                  <a:schemeClr val="dk1"/>
                </a:solidFill>
              </a:rPr>
              <a:t>Two middle school students dressed in lab coats and safety goggles working together on their Destination Imagination Presentation. </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36d0c49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d36d0c49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Three students work together on their Destination Imagination props, using power tools to create scenery.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36d0c49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36d0c49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Four girls celebrate at Destination Imagination Global Finals.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36d0c49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36d0c49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The image shows the Team Challenge icons for the 23-24 season of Destination Imagination’s Challenge Experience.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36d0c49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36d0c49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student showcases his drone-like device for his team’s Challenge solution.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d49d78c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d49d78c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high school student works on her prop for her team’s Challenge solution.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destinationimagination.org/Digital-Open" TargetMode="Externa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46.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43.png"/><Relationship Id="rId8"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55.png"/><Relationship Id="rId5"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destinationimagination.org/Volunteer/" TargetMode="External"/><Relationship Id="rId4" Type="http://schemas.openxmlformats.org/officeDocument/2006/relationships/image" Target="../media/image44.png"/><Relationship Id="rId5" Type="http://schemas.openxmlformats.org/officeDocument/2006/relationships/image" Target="../media/image52.jpg"/><Relationship Id="rId6" Type="http://schemas.openxmlformats.org/officeDocument/2006/relationships/image" Target="../media/image51.jpg"/><Relationship Id="rId7" Type="http://schemas.openxmlformats.org/officeDocument/2006/relationships/image" Target="../media/image5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26700" y="3087925"/>
            <a:ext cx="8597100" cy="2253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i="1" lang="en" sz="4300">
                <a:solidFill>
                  <a:srgbClr val="5D00D9"/>
                </a:solidFill>
                <a:latin typeface="Open Sans ExtraBold"/>
                <a:ea typeface="Open Sans ExtraBold"/>
                <a:cs typeface="Open Sans ExtraBold"/>
                <a:sym typeface="Open Sans ExtraBold"/>
              </a:rPr>
              <a:t>TRANSFORMING EDUCATION</a:t>
            </a:r>
            <a:br>
              <a:rPr i="1" lang="en" sz="4300">
                <a:solidFill>
                  <a:srgbClr val="5D00D9"/>
                </a:solidFill>
                <a:latin typeface="Open Sans ExtraBold"/>
                <a:ea typeface="Open Sans ExtraBold"/>
                <a:cs typeface="Open Sans ExtraBold"/>
                <a:sym typeface="Open Sans ExtraBold"/>
              </a:rPr>
            </a:br>
            <a:r>
              <a:rPr i="1" lang="en" sz="4300">
                <a:solidFill>
                  <a:srgbClr val="5D00D9"/>
                </a:solidFill>
                <a:latin typeface="Open Sans ExtraBold"/>
                <a:ea typeface="Open Sans ExtraBold"/>
                <a:cs typeface="Open Sans ExtraBold"/>
                <a:sym typeface="Open Sans ExtraBold"/>
              </a:rPr>
              <a:t>ONE CHALLENGE AT A TIME</a:t>
            </a:r>
            <a:endParaRPr i="1" sz="4300">
              <a:solidFill>
                <a:schemeClr val="dk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i="1" sz="4300">
              <a:solidFill>
                <a:schemeClr val="dk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i="1" sz="4300">
              <a:solidFill>
                <a:schemeClr val="dk1"/>
              </a:solidFill>
              <a:latin typeface="Open Sans ExtraBold"/>
              <a:ea typeface="Open Sans ExtraBold"/>
              <a:cs typeface="Open Sans ExtraBold"/>
              <a:sym typeface="Open Sans ExtraBold"/>
            </a:endParaRPr>
          </a:p>
        </p:txBody>
      </p:sp>
      <p:pic>
        <p:nvPicPr>
          <p:cNvPr id="55" name="Google Shape;55;p13"/>
          <p:cNvPicPr preferRelativeResize="0"/>
          <p:nvPr/>
        </p:nvPicPr>
        <p:blipFill>
          <a:blip r:embed="rId3">
            <a:alphaModFix/>
          </a:blip>
          <a:stretch>
            <a:fillRect/>
          </a:stretch>
        </p:blipFill>
        <p:spPr>
          <a:xfrm>
            <a:off x="1236575" y="1298875"/>
            <a:ext cx="6777325" cy="830225"/>
          </a:xfrm>
          <a:prstGeom prst="rect">
            <a:avLst/>
          </a:prstGeom>
          <a:noFill/>
          <a:ln>
            <a:noFill/>
          </a:ln>
        </p:spPr>
      </p:pic>
      <p:pic>
        <p:nvPicPr>
          <p:cNvPr id="56" name="Google Shape;56;p13"/>
          <p:cNvPicPr preferRelativeResize="0"/>
          <p:nvPr/>
        </p:nvPicPr>
        <p:blipFill>
          <a:blip r:embed="rId4">
            <a:alphaModFix/>
          </a:blip>
          <a:stretch>
            <a:fillRect/>
          </a:stretch>
        </p:blipFill>
        <p:spPr>
          <a:xfrm>
            <a:off x="2855488" y="464125"/>
            <a:ext cx="3480724" cy="870175"/>
          </a:xfrm>
          <a:prstGeom prst="rect">
            <a:avLst/>
          </a:prstGeom>
          <a:noFill/>
          <a:ln>
            <a:noFill/>
          </a:ln>
        </p:spPr>
      </p:pic>
      <p:sp>
        <p:nvSpPr>
          <p:cNvPr id="57" name="Google Shape;57;p13"/>
          <p:cNvSpPr txBox="1"/>
          <p:nvPr/>
        </p:nvSpPr>
        <p:spPr>
          <a:xfrm>
            <a:off x="0" y="1922575"/>
            <a:ext cx="9191700" cy="831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br>
              <a:rPr lang="en" sz="2100">
                <a:solidFill>
                  <a:srgbClr val="5D00D9"/>
                </a:solidFill>
                <a:latin typeface="Montserrat"/>
                <a:ea typeface="Montserrat"/>
                <a:cs typeface="Montserrat"/>
                <a:sym typeface="Montserrat"/>
              </a:rPr>
            </a:br>
            <a:r>
              <a:rPr lang="en" sz="2100">
                <a:solidFill>
                  <a:srgbClr val="5D00D9"/>
                </a:solidFill>
                <a:latin typeface="Montserrat"/>
                <a:ea typeface="Montserrat"/>
                <a:cs typeface="Montserrat"/>
                <a:sym typeface="Montserrat"/>
              </a:rPr>
              <a:t>A STEAM program for pre-K, K-12 and university students</a:t>
            </a:r>
            <a:endParaRPr sz="2100">
              <a:solidFill>
                <a:srgbClr val="5D00D9"/>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2"/>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56" name="Google Shape;156;p22"/>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57" name="Google Shape;157;p22"/>
          <p:cNvSpPr txBox="1"/>
          <p:nvPr/>
        </p:nvSpPr>
        <p:spPr>
          <a:xfrm>
            <a:off x="303483" y="1733585"/>
            <a:ext cx="3585000" cy="330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A broken jar, a bit of stone—the remains of the past are all around us. Have you ever wondered what those things might have been used for or what they meant to the people who made them? What archaeological mysteries will be revealed in this year’s Scientific Challenge?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story about a character whose discovery of an artifact leads to a finding.</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Include an archaeological investigation that contributes to the finding.</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create a puppet that will portray a character from the past.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pic>
        <p:nvPicPr>
          <p:cNvPr id="158" name="Google Shape;158;p22"/>
          <p:cNvPicPr preferRelativeResize="0"/>
          <p:nvPr/>
        </p:nvPicPr>
        <p:blipFill>
          <a:blip r:embed="rId4">
            <a:alphaModFix/>
          </a:blip>
          <a:stretch>
            <a:fillRect/>
          </a:stretch>
        </p:blipFill>
        <p:spPr>
          <a:xfrm>
            <a:off x="163000" y="543600"/>
            <a:ext cx="3522950" cy="1122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b="0" l="0" r="9600" t="0"/>
          <a:stretch/>
        </p:blipFill>
        <p:spPr>
          <a:xfrm>
            <a:off x="4000500" y="0"/>
            <a:ext cx="5143500" cy="5143500"/>
          </a:xfrm>
          <a:prstGeom prst="rect">
            <a:avLst/>
          </a:prstGeom>
          <a:noFill/>
          <a:ln>
            <a:noFill/>
          </a:ln>
        </p:spPr>
      </p:pic>
      <p:sp>
        <p:nvSpPr>
          <p:cNvPr id="164" name="Google Shape;164;p23"/>
          <p:cNvSpPr txBox="1"/>
          <p:nvPr/>
        </p:nvSpPr>
        <p:spPr>
          <a:xfrm>
            <a:off x="254225" y="1727675"/>
            <a:ext cx="3459000" cy="354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Art has the power to move us or stop us in our tracks. In this year’s Fine Arts Challenge, you will bring a work of visual art to life and create your very own piece of kinetic art. What work of art will inspire you?</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story inspired by a work of visual art.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Include a static character and a dynamic character in the story.</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Reimagine the work of visual art as performance art and include the reimagined art in the Presentation.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create one piece of kinetic art that uses technical methods to create movement.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800">
              <a:solidFill>
                <a:schemeClr val="dk1"/>
              </a:solidFill>
              <a:latin typeface="Montserrat Medium"/>
              <a:ea typeface="Montserrat Medium"/>
              <a:cs typeface="Montserrat Medium"/>
              <a:sym typeface="Montserrat Medium"/>
            </a:endParaRPr>
          </a:p>
        </p:txBody>
      </p:sp>
      <p:sp>
        <p:nvSpPr>
          <p:cNvPr id="165" name="Google Shape;165;p23"/>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66" name="Google Shape;166;p23"/>
          <p:cNvPicPr preferRelativeResize="0"/>
          <p:nvPr/>
        </p:nvPicPr>
        <p:blipFill>
          <a:blip r:embed="rId4">
            <a:alphaModFix/>
          </a:blip>
          <a:stretch>
            <a:fillRect/>
          </a:stretch>
        </p:blipFill>
        <p:spPr>
          <a:xfrm>
            <a:off x="303800" y="203650"/>
            <a:ext cx="3242525" cy="1621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4"/>
          <p:cNvPicPr preferRelativeResize="0"/>
          <p:nvPr/>
        </p:nvPicPr>
        <p:blipFill>
          <a:blip r:embed="rId3">
            <a:alphaModFix/>
          </a:blip>
          <a:stretch>
            <a:fillRect/>
          </a:stretch>
        </p:blipFill>
        <p:spPr>
          <a:xfrm>
            <a:off x="4000501" y="0"/>
            <a:ext cx="5143500" cy="5143500"/>
          </a:xfrm>
          <a:prstGeom prst="rect">
            <a:avLst/>
          </a:prstGeom>
          <a:noFill/>
          <a:ln>
            <a:noFill/>
          </a:ln>
        </p:spPr>
      </p:pic>
      <p:sp>
        <p:nvSpPr>
          <p:cNvPr id="172" name="Google Shape;172;p24"/>
          <p:cNvSpPr txBox="1"/>
          <p:nvPr/>
        </p:nvSpPr>
        <p:spPr>
          <a:xfrm>
            <a:off x="254550" y="1620000"/>
            <a:ext cx="35217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Sometimes less is more, or more is less…Your team will use your improv skills to create a 2-act skit, complete with a costume created on the spot! An intensifier will tell your team whether you’ll maximize or minimize elements of your skit in the second act. Find out how things will change with the toss of a coin in this year’s Improvisational Challenge!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2-act improvisational skit based on a scenario.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Incorporate a stock character into the skit.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Research costume design and use a costume design kit to create a costume.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Use an intensifier to minimize or maximize the scenario, stock character, and costume.</a:t>
            </a:r>
            <a:endParaRPr sz="800">
              <a:solidFill>
                <a:schemeClr val="dk1"/>
              </a:solidFill>
              <a:latin typeface="Montserrat Medium"/>
              <a:ea typeface="Montserrat Medium"/>
              <a:cs typeface="Montserrat Medium"/>
              <a:sym typeface="Montserrat Medium"/>
            </a:endParaRPr>
          </a:p>
        </p:txBody>
      </p:sp>
      <p:sp>
        <p:nvSpPr>
          <p:cNvPr id="173" name="Google Shape;173;p24"/>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74" name="Google Shape;174;p24"/>
          <p:cNvPicPr preferRelativeResize="0"/>
          <p:nvPr/>
        </p:nvPicPr>
        <p:blipFill>
          <a:blip r:embed="rId4">
            <a:alphaModFix/>
          </a:blip>
          <a:stretch>
            <a:fillRect/>
          </a:stretch>
        </p:blipFill>
        <p:spPr>
          <a:xfrm>
            <a:off x="209975" y="216325"/>
            <a:ext cx="3566275" cy="1570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80" name="Google Shape;180;p25"/>
          <p:cNvSpPr txBox="1"/>
          <p:nvPr/>
        </p:nvSpPr>
        <p:spPr>
          <a:xfrm>
            <a:off x="257675" y="1646775"/>
            <a:ext cx="3585000" cy="349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Your team will dive into a world of fantasy in this year’s Service Learning Challenge. Use a map to guide you on your quest, but beware of the danger that awaits! What will you seek? Fame? Fortune? Or to make the world a better place? The quest is about to begin!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Identify, design, carry out, and evaluate a project that addresses a need in a real community.</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fantasy story about a character who goes on a quest.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create a fantasy map that uses technical methods to represent location information from the story.</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sp>
        <p:nvSpPr>
          <p:cNvPr id="181" name="Google Shape;181;p2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82" name="Google Shape;182;p25"/>
          <p:cNvPicPr preferRelativeResize="0"/>
          <p:nvPr/>
        </p:nvPicPr>
        <p:blipFill>
          <a:blip r:embed="rId4">
            <a:alphaModFix/>
          </a:blip>
          <a:stretch>
            <a:fillRect/>
          </a:stretch>
        </p:blipFill>
        <p:spPr>
          <a:xfrm>
            <a:off x="100625" y="322850"/>
            <a:ext cx="3796075" cy="151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88" name="Google Shape;188;p26"/>
          <p:cNvSpPr txBox="1"/>
          <p:nvPr/>
        </p:nvSpPr>
        <p:spPr>
          <a:xfrm>
            <a:off x="242150" y="1818025"/>
            <a:ext cx="3507600" cy="329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From the busy coral reef, to the inky depths of the midnight zone, to the shallows of a lake bed, there are lots of amazing underwater habitats to visit. Where might underwater creatures go for a vacation? Come explore life under the sea in this season’s Early Learning Challenge!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Research underwater habitats.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play about a group of underwater creatures who go on vacation to an underwater habitat.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build a model of a landmark the underwater creatures visit.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scenery to show the underwater habitat.</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one Team Choice Element that shows off the team’s interests, skills, areas of strength, and talents.</a:t>
            </a:r>
            <a:endParaRPr sz="800">
              <a:solidFill>
                <a:schemeClr val="dk1"/>
              </a:solidFill>
              <a:latin typeface="Montserrat Medium"/>
              <a:ea typeface="Montserrat Medium"/>
              <a:cs typeface="Montserrat Medium"/>
              <a:sym typeface="Montserrat Medium"/>
            </a:endParaRPr>
          </a:p>
        </p:txBody>
      </p:sp>
      <p:sp>
        <p:nvSpPr>
          <p:cNvPr id="189" name="Google Shape;189;p2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90" name="Google Shape;190;p26"/>
          <p:cNvPicPr preferRelativeResize="0"/>
          <p:nvPr/>
        </p:nvPicPr>
        <p:blipFill>
          <a:blip r:embed="rId4">
            <a:alphaModFix/>
          </a:blip>
          <a:stretch>
            <a:fillRect/>
          </a:stretch>
        </p:blipFill>
        <p:spPr>
          <a:xfrm>
            <a:off x="285375" y="539501"/>
            <a:ext cx="3507600" cy="12785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7"/>
          <p:cNvPicPr preferRelativeResize="0"/>
          <p:nvPr/>
        </p:nvPicPr>
        <p:blipFill>
          <a:blip r:embed="rId3">
            <a:alphaModFix/>
          </a:blip>
          <a:stretch>
            <a:fillRect/>
          </a:stretch>
        </p:blipFill>
        <p:spPr>
          <a:xfrm>
            <a:off x="3979550" y="0"/>
            <a:ext cx="5143500" cy="5143500"/>
          </a:xfrm>
          <a:prstGeom prst="rect">
            <a:avLst/>
          </a:prstGeom>
          <a:noFill/>
          <a:ln>
            <a:noFill/>
          </a:ln>
        </p:spPr>
      </p:pic>
      <p:sp>
        <p:nvSpPr>
          <p:cNvPr id="196" name="Google Shape;196;p27"/>
          <p:cNvSpPr txBox="1"/>
          <p:nvPr/>
        </p:nvSpPr>
        <p:spPr>
          <a:xfrm>
            <a:off x="242150" y="1890050"/>
            <a:ext cx="3585000" cy="3223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In a world with growing cultural connections, increased levels and types of communication, and a new need for real-time teamwork and problem-solving, the ability to solve problems quickly is becoming increasingly critical.</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Each team will be asked to solve an Instant Challenge for their DI tournament. The team must think on their feet by applying appropriate skills to produce a solution in a short period of time.</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Instant Challenges are performance-based, task-based, or a combination of the two. Although each Instant Challenge has different requirements, all Instant Challenges reward teams for their teamwork. Instant Challenges are kept confidential until it is time for teams to solve them.</a:t>
            </a:r>
            <a:endParaRPr sz="800">
              <a:solidFill>
                <a:schemeClr val="dk1"/>
              </a:solidFill>
              <a:latin typeface="Montserrat Medium"/>
              <a:ea typeface="Montserrat Medium"/>
              <a:cs typeface="Montserrat Medium"/>
              <a:sym typeface="Montserrat Medium"/>
            </a:endParaRPr>
          </a:p>
        </p:txBody>
      </p:sp>
      <p:sp>
        <p:nvSpPr>
          <p:cNvPr id="197" name="Google Shape;197;p2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98" name="Google Shape;198;p27"/>
          <p:cNvPicPr preferRelativeResize="0"/>
          <p:nvPr/>
        </p:nvPicPr>
        <p:blipFill>
          <a:blip r:embed="rId4">
            <a:alphaModFix/>
          </a:blip>
          <a:stretch>
            <a:fillRect/>
          </a:stretch>
        </p:blipFill>
        <p:spPr>
          <a:xfrm>
            <a:off x="136050" y="231050"/>
            <a:ext cx="3585000" cy="17925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nvSpPr>
        <p:spPr>
          <a:xfrm>
            <a:off x="489600" y="982225"/>
            <a:ext cx="8103000" cy="336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chemeClr val="dk1"/>
                </a:solidFill>
                <a:latin typeface="Montserrat"/>
                <a:ea typeface="Montserrat"/>
                <a:cs typeface="Montserrat"/>
                <a:sym typeface="Montserrat"/>
              </a:rPr>
              <a:t>Flying Feather</a:t>
            </a:r>
            <a:endParaRPr b="1" sz="2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000">
              <a:solidFill>
                <a:srgbClr val="28235E"/>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Challenge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Build the tallest possible structure, place a feather on the top, and then blow the feather off to land as far away as possible.</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Time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You have 5 minutes to use your teamwork, creativity, and innovation skills to build the structure with the materials provided. You will then have one chance to blow the feather as far as you can.</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The Scene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You have been asked to build a new prop for the sequel to </a:t>
            </a:r>
            <a:r>
              <a:rPr i="1" lang="en" sz="1000">
                <a:latin typeface="Montserrat Medium"/>
                <a:ea typeface="Montserrat Medium"/>
                <a:cs typeface="Montserrat Medium"/>
                <a:sym typeface="Montserrat Medium"/>
              </a:rPr>
              <a:t>The Muppets</a:t>
            </a:r>
            <a:r>
              <a:rPr lang="en" sz="1000">
                <a:latin typeface="Montserrat Medium"/>
                <a:ea typeface="Montserrat Medium"/>
                <a:cs typeface="Montserrat Medium"/>
                <a:sym typeface="Montserrat Medium"/>
              </a:rPr>
              <a:t>. The structure must be freestanding on the table top and must be as tall as possible so that the feather can fly a long distance. After the 5-minute build time, the height of the structure will be measured. You will then place the feather on the top of the structure and, with one large puff of air, see how far the feather will fly.</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Materials</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Aluminum foil, 2 paper clips, 4 straws, 3 sheets of paper, 4 pipe cleaners, 1 label, 1 feather</a:t>
            </a:r>
            <a:endParaRPr sz="1000">
              <a:latin typeface="Montserrat Medium"/>
              <a:ea typeface="Montserrat Medium"/>
              <a:cs typeface="Montserrat Medium"/>
              <a:sym typeface="Montserrat Medium"/>
            </a:endParaRPr>
          </a:p>
        </p:txBody>
      </p:sp>
      <p:sp>
        <p:nvSpPr>
          <p:cNvPr id="204" name="Google Shape;204;p2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205" name="Google Shape;205;p28"/>
          <p:cNvPicPr preferRelativeResize="0"/>
          <p:nvPr/>
        </p:nvPicPr>
        <p:blipFill>
          <a:blip r:embed="rId3">
            <a:alphaModFix/>
          </a:blip>
          <a:stretch>
            <a:fillRect/>
          </a:stretch>
        </p:blipFill>
        <p:spPr>
          <a:xfrm>
            <a:off x="6187700" y="200225"/>
            <a:ext cx="2692500" cy="134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211" name="Google Shape;211;p29"/>
          <p:cNvSpPr txBox="1"/>
          <p:nvPr/>
        </p:nvSpPr>
        <p:spPr>
          <a:xfrm>
            <a:off x="4828925" y="660925"/>
            <a:ext cx="3672000" cy="391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The Digital Open is a virtual challenge designed for teams that want or need a flexible learning experience—in person, virtual, or hybrid. Each year, we create a unique challenge that requires a digital solution. Solutions are appraised and teams are ranked in this one-of-a-kind global competition.</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Learn more at: </a:t>
            </a:r>
            <a:r>
              <a:rPr lang="en" sz="1300" u="sng">
                <a:solidFill>
                  <a:schemeClr val="hlink"/>
                </a:solidFill>
                <a:latin typeface="Montserrat Medium"/>
                <a:ea typeface="Montserrat Medium"/>
                <a:cs typeface="Montserrat Medium"/>
                <a:sym typeface="Montserrat Medium"/>
                <a:hlinkClick r:id="rId3"/>
              </a:rPr>
              <a:t>DestinationImagination.org/Digital-Open</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1300">
              <a:latin typeface="Montserrat Medium"/>
              <a:ea typeface="Montserrat Medium"/>
              <a:cs typeface="Montserrat Medium"/>
              <a:sym typeface="Montserrat Medium"/>
            </a:endParaRPr>
          </a:p>
        </p:txBody>
      </p:sp>
      <p:pic>
        <p:nvPicPr>
          <p:cNvPr id="212" name="Google Shape;212;p29"/>
          <p:cNvPicPr preferRelativeResize="0"/>
          <p:nvPr/>
        </p:nvPicPr>
        <p:blipFill>
          <a:blip r:embed="rId4">
            <a:alphaModFix/>
          </a:blip>
          <a:stretch>
            <a:fillRect/>
          </a:stretch>
        </p:blipFill>
        <p:spPr>
          <a:xfrm>
            <a:off x="450925" y="874275"/>
            <a:ext cx="3974325" cy="235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18" name="Google Shape;218;p30"/>
          <p:cNvSpPr txBox="1"/>
          <p:nvPr>
            <p:ph type="title"/>
          </p:nvPr>
        </p:nvSpPr>
        <p:spPr>
          <a:xfrm>
            <a:off x="276100" y="1494150"/>
            <a:ext cx="2343000" cy="9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OUR</a:t>
            </a:r>
            <a:endParaRPr sz="2400">
              <a:latin typeface="Montserrat ExtraBold"/>
              <a:ea typeface="Montserrat ExtraBold"/>
              <a:cs typeface="Montserrat ExtraBold"/>
              <a:sym typeface="Montserrat ExtraBold"/>
            </a:endParaRPr>
          </a:p>
          <a:p>
            <a:pPr indent="0" lvl="0" marL="0" rtl="0" algn="l">
              <a:spcBef>
                <a:spcPts val="0"/>
              </a:spcBef>
              <a:spcAft>
                <a:spcPts val="0"/>
              </a:spcAft>
              <a:buNone/>
            </a:pPr>
            <a:r>
              <a:rPr lang="en" sz="2400">
                <a:latin typeface="Montserrat ExtraBold"/>
                <a:ea typeface="Montserrat ExtraBold"/>
                <a:cs typeface="Montserrat ExtraBold"/>
                <a:sym typeface="Montserrat ExtraBold"/>
              </a:rPr>
              <a:t>COMMUNITY</a:t>
            </a:r>
            <a:endParaRPr sz="2400">
              <a:latin typeface="Montserrat ExtraBold"/>
              <a:ea typeface="Montserrat ExtraBold"/>
              <a:cs typeface="Montserrat ExtraBold"/>
              <a:sym typeface="Montserrat ExtraBold"/>
            </a:endParaRPr>
          </a:p>
        </p:txBody>
      </p:sp>
      <p:sp>
        <p:nvSpPr>
          <p:cNvPr id="219" name="Google Shape;219;p30"/>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pic>
        <p:nvPicPr>
          <p:cNvPr id="220" name="Google Shape;220;p30"/>
          <p:cNvPicPr preferRelativeResize="0"/>
          <p:nvPr/>
        </p:nvPicPr>
        <p:blipFill>
          <a:blip r:embed="rId4">
            <a:alphaModFix/>
          </a:blip>
          <a:stretch>
            <a:fillRect/>
          </a:stretch>
        </p:blipFill>
        <p:spPr>
          <a:xfrm>
            <a:off x="2934275" y="152400"/>
            <a:ext cx="5478225" cy="4661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1"/>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26" name="Google Shape;226;p31"/>
          <p:cNvSpPr txBox="1"/>
          <p:nvPr/>
        </p:nvSpPr>
        <p:spPr>
          <a:xfrm>
            <a:off x="1791975" y="439350"/>
            <a:ext cx="6335700" cy="56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Who does Destination Imagination?</a:t>
            </a:r>
            <a:endParaRPr/>
          </a:p>
        </p:txBody>
      </p:sp>
      <p:sp>
        <p:nvSpPr>
          <p:cNvPr id="227" name="Google Shape;227;p31"/>
          <p:cNvSpPr txBox="1"/>
          <p:nvPr/>
        </p:nvSpPr>
        <p:spPr>
          <a:xfrm>
            <a:off x="347088" y="1709500"/>
            <a:ext cx="12588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STUDENTS</a:t>
            </a:r>
            <a:endParaRPr sz="1200">
              <a:latin typeface="Montserrat SemiBold"/>
              <a:ea typeface="Montserrat SemiBold"/>
              <a:cs typeface="Montserrat SemiBold"/>
              <a:sym typeface="Montserrat SemiBold"/>
            </a:endParaRPr>
          </a:p>
        </p:txBody>
      </p:sp>
      <p:sp>
        <p:nvSpPr>
          <p:cNvPr id="228" name="Google Shape;228;p31"/>
          <p:cNvSpPr txBox="1"/>
          <p:nvPr/>
        </p:nvSpPr>
        <p:spPr>
          <a:xfrm>
            <a:off x="1899725" y="1631200"/>
            <a:ext cx="1972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TEACHERS &amp; ADMINISTRATORS</a:t>
            </a:r>
            <a:endParaRPr sz="1200">
              <a:latin typeface="Montserrat SemiBold"/>
              <a:ea typeface="Montserrat SemiBold"/>
              <a:cs typeface="Montserrat SemiBold"/>
              <a:sym typeface="Montserrat SemiBold"/>
            </a:endParaRPr>
          </a:p>
        </p:txBody>
      </p:sp>
      <p:sp>
        <p:nvSpPr>
          <p:cNvPr id="229" name="Google Shape;229;p31"/>
          <p:cNvSpPr txBox="1"/>
          <p:nvPr/>
        </p:nvSpPr>
        <p:spPr>
          <a:xfrm>
            <a:off x="4040656" y="1709500"/>
            <a:ext cx="15966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VOLUNTEERS</a:t>
            </a:r>
            <a:endParaRPr sz="1200">
              <a:latin typeface="Montserrat SemiBold"/>
              <a:ea typeface="Montserrat SemiBold"/>
              <a:cs typeface="Montserrat SemiBold"/>
              <a:sym typeface="Montserrat SemiBold"/>
            </a:endParaRPr>
          </a:p>
        </p:txBody>
      </p:sp>
      <p:sp>
        <p:nvSpPr>
          <p:cNvPr id="230" name="Google Shape;230;p31"/>
          <p:cNvSpPr txBox="1"/>
          <p:nvPr/>
        </p:nvSpPr>
        <p:spPr>
          <a:xfrm>
            <a:off x="5931091" y="1631200"/>
            <a:ext cx="1375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PARENTS</a:t>
            </a:r>
            <a:r>
              <a:rPr lang="en" sz="1200">
                <a:latin typeface="Montserrat SemiBold"/>
                <a:ea typeface="Montserrat SemiBold"/>
                <a:cs typeface="Montserrat SemiBold"/>
                <a:sym typeface="Montserrat SemiBold"/>
              </a:rPr>
              <a:t> &amp; GUARDIANS</a:t>
            </a:r>
            <a:endParaRPr sz="1200">
              <a:latin typeface="Montserrat SemiBold"/>
              <a:ea typeface="Montserrat SemiBold"/>
              <a:cs typeface="Montserrat SemiBold"/>
              <a:sym typeface="Montserrat SemiBold"/>
            </a:endParaRPr>
          </a:p>
        </p:txBody>
      </p:sp>
      <p:sp>
        <p:nvSpPr>
          <p:cNvPr id="231" name="Google Shape;231;p31"/>
          <p:cNvSpPr txBox="1"/>
          <p:nvPr/>
        </p:nvSpPr>
        <p:spPr>
          <a:xfrm>
            <a:off x="7600425" y="1709500"/>
            <a:ext cx="9552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ALUMNI</a:t>
            </a:r>
            <a:endParaRPr sz="1200">
              <a:latin typeface="Montserrat SemiBold"/>
              <a:ea typeface="Montserrat SemiBold"/>
              <a:cs typeface="Montserrat SemiBold"/>
              <a:sym typeface="Montserrat SemiBold"/>
            </a:endParaRPr>
          </a:p>
        </p:txBody>
      </p:sp>
      <p:pic>
        <p:nvPicPr>
          <p:cNvPr id="232" name="Google Shape;232;p31"/>
          <p:cNvPicPr preferRelativeResize="0"/>
          <p:nvPr/>
        </p:nvPicPr>
        <p:blipFill>
          <a:blip r:embed="rId4">
            <a:alphaModFix/>
          </a:blip>
          <a:stretch>
            <a:fillRect/>
          </a:stretch>
        </p:blipFill>
        <p:spPr>
          <a:xfrm>
            <a:off x="5989448" y="2362178"/>
            <a:ext cx="1258801" cy="1257747"/>
          </a:xfrm>
          <a:prstGeom prst="rect">
            <a:avLst/>
          </a:prstGeom>
          <a:noFill/>
          <a:ln>
            <a:noFill/>
          </a:ln>
        </p:spPr>
      </p:pic>
      <p:pic>
        <p:nvPicPr>
          <p:cNvPr id="233" name="Google Shape;233;p31"/>
          <p:cNvPicPr preferRelativeResize="0"/>
          <p:nvPr/>
        </p:nvPicPr>
        <p:blipFill>
          <a:blip r:embed="rId5">
            <a:alphaModFix/>
          </a:blip>
          <a:stretch>
            <a:fillRect/>
          </a:stretch>
        </p:blipFill>
        <p:spPr>
          <a:xfrm>
            <a:off x="347099" y="2362196"/>
            <a:ext cx="1258801" cy="1257729"/>
          </a:xfrm>
          <a:prstGeom prst="rect">
            <a:avLst/>
          </a:prstGeom>
          <a:noFill/>
          <a:ln>
            <a:noFill/>
          </a:ln>
        </p:spPr>
      </p:pic>
      <p:pic>
        <p:nvPicPr>
          <p:cNvPr id="234" name="Google Shape;234;p31"/>
          <p:cNvPicPr preferRelativeResize="0"/>
          <p:nvPr/>
        </p:nvPicPr>
        <p:blipFill>
          <a:blip r:embed="rId6">
            <a:alphaModFix/>
          </a:blip>
          <a:stretch>
            <a:fillRect/>
          </a:stretch>
        </p:blipFill>
        <p:spPr>
          <a:xfrm>
            <a:off x="2193875" y="2362175"/>
            <a:ext cx="1258801" cy="1257750"/>
          </a:xfrm>
          <a:prstGeom prst="rect">
            <a:avLst/>
          </a:prstGeom>
          <a:noFill/>
          <a:ln>
            <a:noFill/>
          </a:ln>
        </p:spPr>
      </p:pic>
      <p:pic>
        <p:nvPicPr>
          <p:cNvPr id="235" name="Google Shape;235;p31"/>
          <p:cNvPicPr preferRelativeResize="0"/>
          <p:nvPr/>
        </p:nvPicPr>
        <p:blipFill>
          <a:blip r:embed="rId7">
            <a:alphaModFix/>
          </a:blip>
          <a:stretch>
            <a:fillRect/>
          </a:stretch>
        </p:blipFill>
        <p:spPr>
          <a:xfrm>
            <a:off x="7484949" y="2362172"/>
            <a:ext cx="1258801" cy="1257753"/>
          </a:xfrm>
          <a:prstGeom prst="rect">
            <a:avLst/>
          </a:prstGeom>
          <a:noFill/>
          <a:ln>
            <a:noFill/>
          </a:ln>
        </p:spPr>
      </p:pic>
      <p:pic>
        <p:nvPicPr>
          <p:cNvPr id="236" name="Google Shape;236;p31"/>
          <p:cNvPicPr preferRelativeResize="0"/>
          <p:nvPr/>
        </p:nvPicPr>
        <p:blipFill>
          <a:blip r:embed="rId8">
            <a:alphaModFix/>
          </a:blip>
          <a:stretch>
            <a:fillRect/>
          </a:stretch>
        </p:blipFill>
        <p:spPr>
          <a:xfrm>
            <a:off x="4176277" y="2362181"/>
            <a:ext cx="1258801" cy="1257744"/>
          </a:xfrm>
          <a:prstGeom prst="rect">
            <a:avLst/>
          </a:prstGeom>
          <a:noFill/>
          <a:ln>
            <a:noFill/>
          </a:ln>
        </p:spPr>
      </p:pic>
      <p:sp>
        <p:nvSpPr>
          <p:cNvPr id="237" name="Google Shape;237;p31"/>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1702000" y="557138"/>
            <a:ext cx="674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AGENDA</a:t>
            </a:r>
            <a:endParaRPr sz="2400">
              <a:latin typeface="Montserrat ExtraBold"/>
              <a:ea typeface="Montserrat ExtraBold"/>
              <a:cs typeface="Montserrat ExtraBold"/>
              <a:sym typeface="Montserrat ExtraBold"/>
            </a:endParaRPr>
          </a:p>
        </p:txBody>
      </p:sp>
      <p:pic>
        <p:nvPicPr>
          <p:cNvPr id="63" name="Google Shape;63;p14"/>
          <p:cNvPicPr preferRelativeResize="0"/>
          <p:nvPr/>
        </p:nvPicPr>
        <p:blipFill>
          <a:blip r:embed="rId3">
            <a:alphaModFix/>
          </a:blip>
          <a:stretch>
            <a:fillRect/>
          </a:stretch>
        </p:blipFill>
        <p:spPr>
          <a:xfrm>
            <a:off x="349200" y="344875"/>
            <a:ext cx="1102175" cy="1102175"/>
          </a:xfrm>
          <a:prstGeom prst="rect">
            <a:avLst/>
          </a:prstGeom>
          <a:noFill/>
          <a:ln>
            <a:noFill/>
          </a:ln>
        </p:spPr>
      </p:pic>
      <p:sp>
        <p:nvSpPr>
          <p:cNvPr id="64" name="Google Shape;64;p14"/>
          <p:cNvSpPr txBox="1"/>
          <p:nvPr/>
        </p:nvSpPr>
        <p:spPr>
          <a:xfrm>
            <a:off x="860663"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WHAT</a:t>
            </a:r>
            <a:endParaRPr>
              <a:latin typeface="Montserrat SemiBold"/>
              <a:ea typeface="Montserrat SemiBold"/>
              <a:cs typeface="Montserrat SemiBold"/>
              <a:sym typeface="Montserrat SemiBold"/>
            </a:endParaRPr>
          </a:p>
        </p:txBody>
      </p:sp>
      <p:sp>
        <p:nvSpPr>
          <p:cNvPr id="65" name="Google Shape;65;p14"/>
          <p:cNvSpPr txBox="1"/>
          <p:nvPr/>
        </p:nvSpPr>
        <p:spPr>
          <a:xfrm>
            <a:off x="2425363"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WHO</a:t>
            </a:r>
            <a:endParaRPr>
              <a:latin typeface="Montserrat SemiBold"/>
              <a:ea typeface="Montserrat SemiBold"/>
              <a:cs typeface="Montserrat SemiBold"/>
              <a:sym typeface="Montserrat SemiBold"/>
            </a:endParaRPr>
          </a:p>
        </p:txBody>
      </p:sp>
      <p:sp>
        <p:nvSpPr>
          <p:cNvPr id="66" name="Google Shape;66;p14"/>
          <p:cNvSpPr txBox="1"/>
          <p:nvPr/>
        </p:nvSpPr>
        <p:spPr>
          <a:xfrm>
            <a:off x="3990050"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WHY</a:t>
            </a:r>
            <a:endParaRPr>
              <a:latin typeface="Montserrat SemiBold"/>
              <a:ea typeface="Montserrat SemiBold"/>
              <a:cs typeface="Montserrat SemiBold"/>
              <a:sym typeface="Montserrat SemiBold"/>
            </a:endParaRPr>
          </a:p>
        </p:txBody>
      </p:sp>
      <p:sp>
        <p:nvSpPr>
          <p:cNvPr id="67" name="Google Shape;67;p14"/>
          <p:cNvSpPr txBox="1"/>
          <p:nvPr/>
        </p:nvSpPr>
        <p:spPr>
          <a:xfrm>
            <a:off x="5554719"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HOW</a:t>
            </a:r>
            <a:endParaRPr>
              <a:latin typeface="Montserrat SemiBold"/>
              <a:ea typeface="Montserrat SemiBold"/>
              <a:cs typeface="Montserrat SemiBold"/>
              <a:sym typeface="Montserrat SemiBold"/>
            </a:endParaRPr>
          </a:p>
        </p:txBody>
      </p:sp>
      <p:sp>
        <p:nvSpPr>
          <p:cNvPr id="68" name="Google Shape;68;p14"/>
          <p:cNvSpPr txBox="1"/>
          <p:nvPr/>
        </p:nvSpPr>
        <p:spPr>
          <a:xfrm>
            <a:off x="7119400" y="2014300"/>
            <a:ext cx="13305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QUESTIONS</a:t>
            </a:r>
            <a:endParaRPr>
              <a:latin typeface="Montserrat SemiBold"/>
              <a:ea typeface="Montserrat SemiBold"/>
              <a:cs typeface="Montserrat SemiBold"/>
              <a:sym typeface="Montserrat SemiBold"/>
            </a:endParaRPr>
          </a:p>
        </p:txBody>
      </p:sp>
      <p:pic>
        <p:nvPicPr>
          <p:cNvPr id="69" name="Google Shape;69;p14"/>
          <p:cNvPicPr preferRelativeResize="0"/>
          <p:nvPr/>
        </p:nvPicPr>
        <p:blipFill>
          <a:blip r:embed="rId4">
            <a:alphaModFix/>
          </a:blip>
          <a:stretch>
            <a:fillRect/>
          </a:stretch>
        </p:blipFill>
        <p:spPr>
          <a:xfrm>
            <a:off x="5554719" y="2521400"/>
            <a:ext cx="959999" cy="959999"/>
          </a:xfrm>
          <a:prstGeom prst="rect">
            <a:avLst/>
          </a:prstGeom>
          <a:noFill/>
          <a:ln>
            <a:noFill/>
          </a:ln>
        </p:spPr>
      </p:pic>
      <p:pic>
        <p:nvPicPr>
          <p:cNvPr id="70" name="Google Shape;70;p14"/>
          <p:cNvPicPr preferRelativeResize="0"/>
          <p:nvPr/>
        </p:nvPicPr>
        <p:blipFill>
          <a:blip r:embed="rId5">
            <a:alphaModFix/>
          </a:blip>
          <a:stretch>
            <a:fillRect/>
          </a:stretch>
        </p:blipFill>
        <p:spPr>
          <a:xfrm>
            <a:off x="7304650" y="2521400"/>
            <a:ext cx="959999" cy="959999"/>
          </a:xfrm>
          <a:prstGeom prst="rect">
            <a:avLst/>
          </a:prstGeom>
          <a:noFill/>
          <a:ln>
            <a:noFill/>
          </a:ln>
        </p:spPr>
      </p:pic>
      <p:pic>
        <p:nvPicPr>
          <p:cNvPr id="71" name="Google Shape;71;p14"/>
          <p:cNvPicPr preferRelativeResize="0"/>
          <p:nvPr/>
        </p:nvPicPr>
        <p:blipFill>
          <a:blip r:embed="rId6">
            <a:alphaModFix/>
          </a:blip>
          <a:stretch>
            <a:fillRect/>
          </a:stretch>
        </p:blipFill>
        <p:spPr>
          <a:xfrm>
            <a:off x="876487" y="2537225"/>
            <a:ext cx="928351" cy="928351"/>
          </a:xfrm>
          <a:prstGeom prst="rect">
            <a:avLst/>
          </a:prstGeom>
          <a:noFill/>
          <a:ln>
            <a:noFill/>
          </a:ln>
        </p:spPr>
      </p:pic>
      <p:pic>
        <p:nvPicPr>
          <p:cNvPr id="72" name="Google Shape;72;p14"/>
          <p:cNvPicPr preferRelativeResize="0"/>
          <p:nvPr/>
        </p:nvPicPr>
        <p:blipFill>
          <a:blip r:embed="rId7">
            <a:alphaModFix/>
          </a:blip>
          <a:stretch>
            <a:fillRect/>
          </a:stretch>
        </p:blipFill>
        <p:spPr>
          <a:xfrm>
            <a:off x="2425363" y="2521400"/>
            <a:ext cx="959999" cy="959999"/>
          </a:xfrm>
          <a:prstGeom prst="rect">
            <a:avLst/>
          </a:prstGeom>
          <a:noFill/>
          <a:ln>
            <a:noFill/>
          </a:ln>
        </p:spPr>
      </p:pic>
      <p:pic>
        <p:nvPicPr>
          <p:cNvPr id="73" name="Google Shape;73;p14"/>
          <p:cNvPicPr preferRelativeResize="0"/>
          <p:nvPr/>
        </p:nvPicPr>
        <p:blipFill>
          <a:blip r:embed="rId8">
            <a:alphaModFix/>
          </a:blip>
          <a:stretch>
            <a:fillRect/>
          </a:stretch>
        </p:blipFill>
        <p:spPr>
          <a:xfrm>
            <a:off x="3990052" y="2521021"/>
            <a:ext cx="960000" cy="960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2"/>
          <p:cNvPicPr preferRelativeResize="0"/>
          <p:nvPr/>
        </p:nvPicPr>
        <p:blipFill rotWithShape="1">
          <a:blip r:embed="rId3">
            <a:alphaModFix/>
          </a:blip>
          <a:srcRect b="39" l="0" r="0" t="39"/>
          <a:stretch/>
        </p:blipFill>
        <p:spPr>
          <a:xfrm>
            <a:off x="349200" y="264600"/>
            <a:ext cx="1102175" cy="1102172"/>
          </a:xfrm>
          <a:prstGeom prst="rect">
            <a:avLst/>
          </a:prstGeom>
          <a:noFill/>
          <a:ln>
            <a:noFill/>
          </a:ln>
        </p:spPr>
      </p:pic>
      <p:sp>
        <p:nvSpPr>
          <p:cNvPr id="243" name="Google Shape;243;p32"/>
          <p:cNvSpPr txBox="1"/>
          <p:nvPr/>
        </p:nvSpPr>
        <p:spPr>
          <a:xfrm>
            <a:off x="1711075" y="264600"/>
            <a:ext cx="6335700" cy="129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1800">
                <a:solidFill>
                  <a:schemeClr val="dk1"/>
                </a:solidFill>
                <a:latin typeface="Montserrat Black"/>
                <a:ea typeface="Montserrat Black"/>
                <a:cs typeface="Montserrat Black"/>
                <a:sym typeface="Montserrat Black"/>
              </a:rPr>
              <a:t>The Workforce of the Future</a:t>
            </a:r>
            <a:r>
              <a:rPr lang="en" sz="1000">
                <a:solidFill>
                  <a:schemeClr val="dk1"/>
                </a:solidFill>
                <a:latin typeface="Montserrat Black"/>
                <a:ea typeface="Montserrat Black"/>
                <a:cs typeface="Montserrat Black"/>
                <a:sym typeface="Montserrat Black"/>
              </a:rPr>
              <a:t> </a:t>
            </a:r>
            <a:endParaRPr sz="1000">
              <a:solidFill>
                <a:schemeClr val="dk1"/>
              </a:solidFill>
              <a:latin typeface="Montserrat Black"/>
              <a:ea typeface="Montserrat Black"/>
              <a:cs typeface="Montserrat Black"/>
              <a:sym typeface="Montserrat Black"/>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Though we don’t know what these jobs will look like, we know the skills that will be needed—skills that DI helps students gain, including creative problem-solving, critical thinking, and project management.</a:t>
            </a:r>
            <a:r>
              <a:rPr lang="en" sz="900">
                <a:solidFill>
                  <a:schemeClr val="dk1"/>
                </a:solidFill>
                <a:latin typeface="Montserrat Medium"/>
                <a:ea typeface="Montserrat Medium"/>
                <a:cs typeface="Montserrat Medium"/>
                <a:sym typeface="Montserrat Medium"/>
              </a:rPr>
              <a:t> </a:t>
            </a:r>
            <a:endParaRPr sz="900">
              <a:latin typeface="Montserrat Medium"/>
              <a:ea typeface="Montserrat Medium"/>
              <a:cs typeface="Montserrat Medium"/>
              <a:sym typeface="Montserrat Medium"/>
            </a:endParaRPr>
          </a:p>
        </p:txBody>
      </p:sp>
      <p:sp>
        <p:nvSpPr>
          <p:cNvPr id="244" name="Google Shape;244;p32"/>
          <p:cNvSpPr/>
          <p:nvPr/>
        </p:nvSpPr>
        <p:spPr>
          <a:xfrm>
            <a:off x="8357700" y="4862700"/>
            <a:ext cx="786300" cy="280800"/>
          </a:xfrm>
          <a:prstGeom prst="rect">
            <a:avLst/>
          </a:prstGeom>
          <a:solidFill>
            <a:srgbClr val="8AC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WHY</a:t>
            </a:r>
            <a:endParaRPr b="1" sz="1200">
              <a:solidFill>
                <a:schemeClr val="lt1"/>
              </a:solidFill>
              <a:latin typeface="Montserrat"/>
              <a:ea typeface="Montserrat"/>
              <a:cs typeface="Montserrat"/>
              <a:sym typeface="Montserrat"/>
            </a:endParaRPr>
          </a:p>
        </p:txBody>
      </p:sp>
      <p:sp>
        <p:nvSpPr>
          <p:cNvPr id="245" name="Google Shape;245;p32"/>
          <p:cNvSpPr txBox="1"/>
          <p:nvPr/>
        </p:nvSpPr>
        <p:spPr>
          <a:xfrm>
            <a:off x="1675250" y="2012650"/>
            <a:ext cx="6012900" cy="655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60% of CEOs polled cited creativity as the most important leadership quality, compared with 52% for integrity and 35% for global thinking.</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IBM Global CEO Study</a:t>
            </a:r>
            <a:endParaRPr sz="900">
              <a:solidFill>
                <a:schemeClr val="dk1"/>
              </a:solidFill>
              <a:latin typeface="Montserrat Medium"/>
              <a:ea typeface="Montserrat Medium"/>
              <a:cs typeface="Montserrat Medium"/>
              <a:sym typeface="Montserrat Medium"/>
            </a:endParaRPr>
          </a:p>
        </p:txBody>
      </p:sp>
      <p:sp>
        <p:nvSpPr>
          <p:cNvPr id="246" name="Google Shape;246;p32"/>
          <p:cNvSpPr txBox="1"/>
          <p:nvPr/>
        </p:nvSpPr>
        <p:spPr>
          <a:xfrm>
            <a:off x="1675250" y="3162475"/>
            <a:ext cx="6221100" cy="5274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65% of today’s students will be employed in jobs that have yet to be invented.</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U.S. Department of Labor</a:t>
            </a:r>
            <a:endParaRPr sz="900">
              <a:solidFill>
                <a:schemeClr val="dk1"/>
              </a:solidFill>
              <a:latin typeface="Montserrat Medium"/>
              <a:ea typeface="Montserrat Medium"/>
              <a:cs typeface="Montserrat Medium"/>
              <a:sym typeface="Montserrat Medium"/>
            </a:endParaRPr>
          </a:p>
        </p:txBody>
      </p:sp>
      <p:pic>
        <p:nvPicPr>
          <p:cNvPr id="247" name="Google Shape;247;p32"/>
          <p:cNvPicPr preferRelativeResize="0"/>
          <p:nvPr/>
        </p:nvPicPr>
        <p:blipFill>
          <a:blip r:embed="rId4">
            <a:alphaModFix/>
          </a:blip>
          <a:stretch>
            <a:fillRect/>
          </a:stretch>
        </p:blipFill>
        <p:spPr>
          <a:xfrm>
            <a:off x="741724" y="2012650"/>
            <a:ext cx="852675" cy="852675"/>
          </a:xfrm>
          <a:prstGeom prst="rect">
            <a:avLst/>
          </a:prstGeom>
          <a:noFill/>
          <a:ln>
            <a:noFill/>
          </a:ln>
        </p:spPr>
      </p:pic>
      <p:pic>
        <p:nvPicPr>
          <p:cNvPr id="248" name="Google Shape;248;p32"/>
          <p:cNvPicPr preferRelativeResize="0"/>
          <p:nvPr/>
        </p:nvPicPr>
        <p:blipFill>
          <a:blip r:embed="rId5">
            <a:alphaModFix/>
          </a:blip>
          <a:stretch>
            <a:fillRect/>
          </a:stretch>
        </p:blipFill>
        <p:spPr>
          <a:xfrm>
            <a:off x="741736" y="3162475"/>
            <a:ext cx="852675" cy="85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3"/>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54" name="Google Shape;254;p33"/>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U.S. Team </a:t>
            </a:r>
            <a:r>
              <a:rPr b="1" lang="en" sz="1800">
                <a:solidFill>
                  <a:schemeClr val="dk1"/>
                </a:solidFill>
                <a:latin typeface="Montserrat"/>
                <a:ea typeface="Montserrat"/>
                <a:cs typeface="Montserrat"/>
                <a:sym typeface="Montserrat"/>
              </a:rPr>
              <a:t>Pricing</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Ready to get started? Visit ShopDI.org to purchase a Team Number.</a:t>
            </a:r>
            <a:endParaRPr sz="1300">
              <a:latin typeface="Montserrat Medium"/>
              <a:ea typeface="Montserrat Medium"/>
              <a:cs typeface="Montserrat Medium"/>
              <a:sym typeface="Montserrat Medium"/>
            </a:endParaRPr>
          </a:p>
        </p:txBody>
      </p:sp>
      <p:sp>
        <p:nvSpPr>
          <p:cNvPr id="255" name="Google Shape;255;p33"/>
          <p:cNvSpPr txBox="1"/>
          <p:nvPr/>
        </p:nvSpPr>
        <p:spPr>
          <a:xfrm>
            <a:off x="1791975" y="3248350"/>
            <a:ext cx="6355200" cy="145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Destination Imagination administers its Team Challenges through state and country Affiliates worldwide. To participate in a tournament, teams must register with their Affiliate. There are additional fees for Affiliate administration, Affiliate Tournaments and Challenge budgets. Some Affiliates have directed DI headquarters to collect their Affiliate fees* with the purchase of your Team Number. </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i="1" lang="en" sz="900">
                <a:solidFill>
                  <a:schemeClr val="dk1"/>
                </a:solidFill>
                <a:latin typeface="Montserrat Medium"/>
                <a:ea typeface="Montserrat Medium"/>
                <a:cs typeface="Montserrat Medium"/>
                <a:sym typeface="Montserrat Medium"/>
              </a:rPr>
              <a:t>*Affiliate fees vary and are at the discretion of each individual Affiliate. </a:t>
            </a:r>
            <a:endParaRPr sz="900">
              <a:latin typeface="Montserrat Medium"/>
              <a:ea typeface="Montserrat Medium"/>
              <a:cs typeface="Montserrat Medium"/>
              <a:sym typeface="Montserrat Medium"/>
            </a:endParaRPr>
          </a:p>
        </p:txBody>
      </p:sp>
      <p:sp>
        <p:nvSpPr>
          <p:cNvPr id="256" name="Google Shape;256;p33"/>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57" name="Google Shape;257;p33"/>
          <p:cNvSpPr txBox="1"/>
          <p:nvPr/>
        </p:nvSpPr>
        <p:spPr>
          <a:xfrm>
            <a:off x="1868175" y="1592325"/>
            <a:ext cx="2376900" cy="14583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2000">
                <a:solidFill>
                  <a:schemeClr val="lt1"/>
                </a:solidFill>
                <a:latin typeface="Montserrat ExtraBold"/>
                <a:ea typeface="Montserrat ExtraBold"/>
                <a:cs typeface="Montserrat ExtraBold"/>
                <a:sym typeface="Montserrat ExtraBold"/>
              </a:rPr>
              <a:t>TEAM NUMBER</a:t>
            </a:r>
            <a:endParaRPr sz="20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3000">
                <a:solidFill>
                  <a:schemeClr val="lt1"/>
                </a:solidFill>
                <a:latin typeface="Montserrat"/>
                <a:ea typeface="Montserrat"/>
                <a:cs typeface="Montserrat"/>
                <a:sym typeface="Montserrat"/>
              </a:rPr>
              <a:t>$165*</a:t>
            </a:r>
            <a:r>
              <a:rPr b="1" lang="en" sz="1500">
                <a:solidFill>
                  <a:schemeClr val="lt1"/>
                </a:solidFill>
                <a:latin typeface="Montserrat"/>
                <a:ea typeface="Montserrat"/>
                <a:cs typeface="Montserrat"/>
                <a:sym typeface="Montserrat"/>
              </a:rPr>
              <a:t>/ Per Team</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Clr>
                <a:schemeClr val="dk1"/>
              </a:buClr>
              <a:buSzPts val="1100"/>
              <a:buFont typeface="Arial"/>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Clr>
                <a:srgbClr val="000000"/>
              </a:buClr>
              <a:buSzPts val="1100"/>
              <a:buFont typeface="Arial"/>
              <a:buNone/>
            </a:pPr>
            <a:r>
              <a:t/>
            </a:r>
            <a:endParaRPr b="1" sz="1300">
              <a:solidFill>
                <a:schemeClr val="lt1"/>
              </a:solidFill>
              <a:latin typeface="Montserrat"/>
              <a:ea typeface="Montserrat"/>
              <a:cs typeface="Montserrat"/>
              <a:sym typeface="Montserrat"/>
            </a:endParaRPr>
          </a:p>
        </p:txBody>
      </p:sp>
      <p:sp>
        <p:nvSpPr>
          <p:cNvPr id="258" name="Google Shape;258;p33"/>
          <p:cNvSpPr txBox="1"/>
          <p:nvPr/>
        </p:nvSpPr>
        <p:spPr>
          <a:xfrm>
            <a:off x="4572000" y="1592325"/>
            <a:ext cx="3062400" cy="14583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BACKGROUND CHECK</a:t>
            </a:r>
            <a:endParaRPr sz="18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3000">
                <a:solidFill>
                  <a:schemeClr val="lt1"/>
                </a:solidFill>
                <a:latin typeface="Montserrat"/>
                <a:ea typeface="Montserrat"/>
                <a:cs typeface="Montserrat"/>
                <a:sym typeface="Montserrat"/>
              </a:rPr>
              <a:t>$25</a:t>
            </a:r>
            <a:r>
              <a:rPr b="1" lang="en" sz="1500">
                <a:solidFill>
                  <a:schemeClr val="lt1"/>
                </a:solidFill>
                <a:latin typeface="Montserrat"/>
                <a:ea typeface="Montserrat"/>
                <a:cs typeface="Montserrat"/>
                <a:sym typeface="Montserrat"/>
              </a:rPr>
              <a:t>/ For Team Managers</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4"/>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64" name="Google Shape;264;p34"/>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Team </a:t>
            </a:r>
            <a:r>
              <a:rPr b="1" lang="en" sz="1800">
                <a:solidFill>
                  <a:schemeClr val="dk1"/>
                </a:solidFill>
                <a:latin typeface="Montserrat"/>
                <a:ea typeface="Montserrat"/>
                <a:cs typeface="Montserrat"/>
                <a:sym typeface="Montserrat"/>
              </a:rPr>
              <a:t>Number Volume Discounts</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Buy </a:t>
            </a:r>
            <a:r>
              <a:rPr b="1" lang="en" sz="1300">
                <a:solidFill>
                  <a:schemeClr val="dk1"/>
                </a:solidFill>
                <a:latin typeface="Montserrat"/>
                <a:ea typeface="Montserrat"/>
                <a:cs typeface="Montserrat"/>
                <a:sym typeface="Montserrat"/>
              </a:rPr>
              <a:t>10 or MORE</a:t>
            </a:r>
            <a:r>
              <a:rPr lang="en" sz="1300">
                <a:solidFill>
                  <a:schemeClr val="dk1"/>
                </a:solidFill>
                <a:latin typeface="Montserrat Medium"/>
                <a:ea typeface="Montserrat Medium"/>
                <a:cs typeface="Montserrat Medium"/>
                <a:sym typeface="Montserrat Medium"/>
              </a:rPr>
              <a:t> Team Numbers and Save!</a:t>
            </a:r>
            <a:endParaRPr sz="1300">
              <a:latin typeface="Montserrat Medium"/>
              <a:ea typeface="Montserrat Medium"/>
              <a:cs typeface="Montserrat Medium"/>
              <a:sym typeface="Montserrat Medium"/>
            </a:endParaRPr>
          </a:p>
        </p:txBody>
      </p:sp>
      <p:sp>
        <p:nvSpPr>
          <p:cNvPr id="265" name="Google Shape;265;p34"/>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66" name="Google Shape;266;p34"/>
          <p:cNvSpPr txBox="1"/>
          <p:nvPr/>
        </p:nvSpPr>
        <p:spPr>
          <a:xfrm>
            <a:off x="993075" y="2005025"/>
            <a:ext cx="17010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10-19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67" name="Google Shape;267;p34"/>
          <p:cNvSpPr txBox="1"/>
          <p:nvPr/>
        </p:nvSpPr>
        <p:spPr>
          <a:xfrm>
            <a:off x="993075" y="2984450"/>
            <a:ext cx="17010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5%</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68" name="Google Shape;268;p34"/>
          <p:cNvSpPr txBox="1"/>
          <p:nvPr/>
        </p:nvSpPr>
        <p:spPr>
          <a:xfrm>
            <a:off x="275042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20-49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69" name="Google Shape;269;p34"/>
          <p:cNvSpPr txBox="1"/>
          <p:nvPr/>
        </p:nvSpPr>
        <p:spPr>
          <a:xfrm>
            <a:off x="275042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10</a:t>
            </a:r>
            <a:r>
              <a:rPr b="1" lang="en" sz="30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70" name="Google Shape;270;p34"/>
          <p:cNvSpPr txBox="1"/>
          <p:nvPr/>
        </p:nvSpPr>
        <p:spPr>
          <a:xfrm>
            <a:off x="458457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50-99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71" name="Google Shape;271;p34"/>
          <p:cNvSpPr txBox="1"/>
          <p:nvPr/>
        </p:nvSpPr>
        <p:spPr>
          <a:xfrm>
            <a:off x="458457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15%</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72" name="Google Shape;272;p34"/>
          <p:cNvSpPr txBox="1"/>
          <p:nvPr/>
        </p:nvSpPr>
        <p:spPr>
          <a:xfrm>
            <a:off x="6418725" y="2005025"/>
            <a:ext cx="17322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100+</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73" name="Google Shape;273;p34"/>
          <p:cNvSpPr txBox="1"/>
          <p:nvPr/>
        </p:nvSpPr>
        <p:spPr>
          <a:xfrm>
            <a:off x="6418725" y="2984450"/>
            <a:ext cx="17322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20</a:t>
            </a:r>
            <a:r>
              <a:rPr b="1" lang="en" sz="30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nvSpPr>
        <p:spPr>
          <a:xfrm>
            <a:off x="1791975" y="292400"/>
            <a:ext cx="7128300" cy="140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Volunteer Opportunities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Being a DI volunteer allows you to connect with a growing network of engaged and passionate individuals who believe that the power of creativity can impact the lives of our learners. To learn more about the various volunteer opportunities within DI, visit </a:t>
            </a:r>
            <a:r>
              <a:rPr lang="en" sz="900" u="sng">
                <a:solidFill>
                  <a:schemeClr val="hlink"/>
                </a:solidFill>
                <a:latin typeface="Montserrat Medium"/>
                <a:ea typeface="Montserrat Medium"/>
                <a:cs typeface="Montserrat Medium"/>
                <a:sym typeface="Montserrat Medium"/>
                <a:hlinkClick r:id="rId3"/>
              </a:rPr>
              <a:t>DestinationImagination.org/Volunteer</a:t>
            </a:r>
            <a:r>
              <a:rPr lang="en" sz="900">
                <a:solidFill>
                  <a:schemeClr val="dk1"/>
                </a:solidFill>
                <a:latin typeface="Montserrat Medium"/>
                <a:ea typeface="Montserrat Medium"/>
                <a:cs typeface="Montserrat Medium"/>
                <a:sym typeface="Montserrat Medium"/>
              </a:rPr>
              <a:t>. </a:t>
            </a:r>
            <a:r>
              <a:rPr lang="en" sz="900">
                <a:solidFill>
                  <a:schemeClr val="dk1"/>
                </a:solidFill>
                <a:latin typeface="Open Sans"/>
                <a:ea typeface="Open Sans"/>
                <a:cs typeface="Open Sans"/>
                <a:sym typeface="Open Sans"/>
              </a:rPr>
              <a:t> </a:t>
            </a:r>
            <a:endParaRPr sz="900">
              <a:latin typeface="Open Sans"/>
              <a:ea typeface="Open Sans"/>
              <a:cs typeface="Open Sans"/>
              <a:sym typeface="Open Sans"/>
            </a:endParaRPr>
          </a:p>
        </p:txBody>
      </p:sp>
      <p:sp>
        <p:nvSpPr>
          <p:cNvPr id="279" name="Google Shape;279;p35"/>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pic>
        <p:nvPicPr>
          <p:cNvPr id="280" name="Google Shape;280;p35"/>
          <p:cNvPicPr preferRelativeResize="0"/>
          <p:nvPr/>
        </p:nvPicPr>
        <p:blipFill rotWithShape="1">
          <a:blip r:embed="rId4">
            <a:alphaModFix/>
          </a:blip>
          <a:srcRect b="0" l="39" r="39" t="0"/>
          <a:stretch/>
        </p:blipFill>
        <p:spPr>
          <a:xfrm>
            <a:off x="274937" y="190338"/>
            <a:ext cx="1250700" cy="1250700"/>
          </a:xfrm>
          <a:prstGeom prst="rect">
            <a:avLst/>
          </a:prstGeom>
          <a:noFill/>
          <a:ln>
            <a:noFill/>
          </a:ln>
        </p:spPr>
      </p:pic>
      <p:pic>
        <p:nvPicPr>
          <p:cNvPr id="281" name="Google Shape;281;p35"/>
          <p:cNvPicPr preferRelativeResize="0"/>
          <p:nvPr/>
        </p:nvPicPr>
        <p:blipFill>
          <a:blip r:embed="rId5">
            <a:alphaModFix/>
          </a:blip>
          <a:stretch>
            <a:fillRect/>
          </a:stretch>
        </p:blipFill>
        <p:spPr>
          <a:xfrm>
            <a:off x="6052151" y="1957475"/>
            <a:ext cx="2643849" cy="2643849"/>
          </a:xfrm>
          <a:prstGeom prst="rect">
            <a:avLst/>
          </a:prstGeom>
          <a:noFill/>
          <a:ln>
            <a:noFill/>
          </a:ln>
        </p:spPr>
      </p:pic>
      <p:pic>
        <p:nvPicPr>
          <p:cNvPr id="282" name="Google Shape;282;p35"/>
          <p:cNvPicPr preferRelativeResize="0"/>
          <p:nvPr/>
        </p:nvPicPr>
        <p:blipFill>
          <a:blip r:embed="rId6">
            <a:alphaModFix/>
          </a:blip>
          <a:stretch>
            <a:fillRect/>
          </a:stretch>
        </p:blipFill>
        <p:spPr>
          <a:xfrm>
            <a:off x="3250061" y="1957475"/>
            <a:ext cx="2643849" cy="2643850"/>
          </a:xfrm>
          <a:prstGeom prst="rect">
            <a:avLst/>
          </a:prstGeom>
          <a:noFill/>
          <a:ln>
            <a:noFill/>
          </a:ln>
        </p:spPr>
      </p:pic>
      <p:pic>
        <p:nvPicPr>
          <p:cNvPr id="283" name="Google Shape;283;p35"/>
          <p:cNvPicPr preferRelativeResize="0"/>
          <p:nvPr/>
        </p:nvPicPr>
        <p:blipFill>
          <a:blip r:embed="rId7">
            <a:alphaModFix/>
          </a:blip>
          <a:stretch>
            <a:fillRect/>
          </a:stretch>
        </p:blipFill>
        <p:spPr>
          <a:xfrm>
            <a:off x="448000" y="1957475"/>
            <a:ext cx="2643849" cy="2643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6"/>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89" name="Google Shape;289;p36"/>
          <p:cNvSpPr txBox="1"/>
          <p:nvPr/>
        </p:nvSpPr>
        <p:spPr>
          <a:xfrm>
            <a:off x="1791975" y="292400"/>
            <a:ext cx="7128300" cy="3344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Questions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1100">
                <a:solidFill>
                  <a:schemeClr val="dk1"/>
                </a:solidFill>
                <a:latin typeface="Montserrat Medium"/>
                <a:ea typeface="Montserrat Medium"/>
                <a:cs typeface="Montserrat Medium"/>
                <a:sym typeface="Montserrat Medium"/>
              </a:rPr>
              <a:t>Thank you! For additional information, please contact:</a:t>
            </a:r>
            <a:endParaRPr sz="11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290" name="Google Shape;290;p36"/>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1671000" y="381025"/>
            <a:ext cx="3674700" cy="11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What is </a:t>
            </a:r>
            <a:br>
              <a:rPr b="1" lang="en" sz="2000">
                <a:latin typeface="Montserrat"/>
                <a:ea typeface="Montserrat"/>
                <a:cs typeface="Montserrat"/>
                <a:sym typeface="Montserrat"/>
              </a:rPr>
            </a:br>
            <a:r>
              <a:rPr b="1" lang="en" sz="2000">
                <a:latin typeface="Montserrat"/>
                <a:ea typeface="Montserrat"/>
                <a:cs typeface="Montserrat"/>
                <a:sym typeface="Montserrat"/>
              </a:rPr>
              <a:t>Destination</a:t>
            </a:r>
            <a:br>
              <a:rPr b="1" lang="en" sz="2000">
                <a:latin typeface="Montserrat"/>
                <a:ea typeface="Montserrat"/>
                <a:cs typeface="Montserrat"/>
                <a:sym typeface="Montserrat"/>
              </a:rPr>
            </a:br>
            <a:r>
              <a:rPr b="1" lang="en" sz="2000">
                <a:latin typeface="Montserrat"/>
                <a:ea typeface="Montserrat"/>
                <a:cs typeface="Montserrat"/>
                <a:sym typeface="Montserrat"/>
              </a:rPr>
              <a:t>Imagination?</a:t>
            </a:r>
            <a:endParaRPr sz="2000">
              <a:latin typeface="Montserrat ExtraBold"/>
              <a:ea typeface="Montserrat ExtraBold"/>
              <a:cs typeface="Montserrat ExtraBold"/>
              <a:sym typeface="Montserrat ExtraBold"/>
            </a:endParaRPr>
          </a:p>
        </p:txBody>
      </p:sp>
      <p:pic>
        <p:nvPicPr>
          <p:cNvPr id="79" name="Google Shape;79;p15"/>
          <p:cNvPicPr preferRelativeResize="0"/>
          <p:nvPr/>
        </p:nvPicPr>
        <p:blipFill rotWithShape="1">
          <a:blip r:embed="rId3">
            <a:alphaModFix/>
          </a:blip>
          <a:srcRect b="0" l="0" r="0" t="0"/>
          <a:stretch/>
        </p:blipFill>
        <p:spPr>
          <a:xfrm>
            <a:off x="349200" y="344875"/>
            <a:ext cx="1102175" cy="1102175"/>
          </a:xfrm>
          <a:prstGeom prst="rect">
            <a:avLst/>
          </a:prstGeom>
          <a:noFill/>
          <a:ln>
            <a:noFill/>
          </a:ln>
        </p:spPr>
      </p:pic>
      <p:sp>
        <p:nvSpPr>
          <p:cNvPr id="80" name="Google Shape;80;p15"/>
          <p:cNvSpPr txBox="1"/>
          <p:nvPr/>
        </p:nvSpPr>
        <p:spPr>
          <a:xfrm>
            <a:off x="349200" y="1909050"/>
            <a:ext cx="3132600" cy="2852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Destination Imagination (DI) is an educational nonprofit.</a:t>
            </a:r>
            <a:endParaRPr sz="1200">
              <a:solidFill>
                <a:schemeClr val="dk1"/>
              </a:solidFill>
              <a:latin typeface="Montserrat Medium"/>
              <a:ea typeface="Montserrat Medium"/>
              <a:cs typeface="Montserrat Medium"/>
              <a:sym typeface="Montserrat Medium"/>
            </a:endParaRPr>
          </a:p>
          <a:p>
            <a:pPr indent="-304800" lvl="0" marL="457200" rtl="0" algn="l">
              <a:lnSpc>
                <a:spcPct val="150000"/>
              </a:lnSpc>
              <a:spcBef>
                <a:spcPts val="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Our mission is to inspire and equip youth to imagine and innovate through the creative process.</a:t>
            </a:r>
            <a:endParaRPr sz="1200">
              <a:solidFill>
                <a:schemeClr val="dk1"/>
              </a:solidFill>
              <a:latin typeface="Montserrat Medium"/>
              <a:ea typeface="Montserrat Medium"/>
              <a:cs typeface="Montserrat Medium"/>
              <a:sym typeface="Montserrat Medium"/>
            </a:endParaRPr>
          </a:p>
          <a:p>
            <a:pPr indent="-304800" lvl="0" marL="457200" rtl="0" algn="l">
              <a:lnSpc>
                <a:spcPct val="150000"/>
              </a:lnSpc>
              <a:spcBef>
                <a:spcPts val="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We want to ignite the power of ALL youth to be the creative and collaborative innovators of tomorrow.</a:t>
            </a:r>
            <a:endParaRPr sz="1200">
              <a:solidFill>
                <a:schemeClr val="dk1"/>
              </a:solidFill>
              <a:latin typeface="Montserrat Medium"/>
              <a:ea typeface="Montserrat Medium"/>
              <a:cs typeface="Montserrat Medium"/>
              <a:sym typeface="Montserrat Medium"/>
            </a:endParaRPr>
          </a:p>
        </p:txBody>
      </p:sp>
      <p:grpSp>
        <p:nvGrpSpPr>
          <p:cNvPr id="81" name="Google Shape;81;p15"/>
          <p:cNvGrpSpPr/>
          <p:nvPr/>
        </p:nvGrpSpPr>
        <p:grpSpPr>
          <a:xfrm>
            <a:off x="4267650" y="618288"/>
            <a:ext cx="4282750" cy="4143163"/>
            <a:chOff x="4526425" y="259363"/>
            <a:chExt cx="4282750" cy="4143163"/>
          </a:xfrm>
        </p:grpSpPr>
        <p:pic>
          <p:nvPicPr>
            <p:cNvPr id="82" name="Google Shape;82;p15"/>
            <p:cNvPicPr preferRelativeResize="0"/>
            <p:nvPr/>
          </p:nvPicPr>
          <p:blipFill>
            <a:blip r:embed="rId4">
              <a:alphaModFix/>
            </a:blip>
            <a:stretch>
              <a:fillRect/>
            </a:stretch>
          </p:blipFill>
          <p:spPr>
            <a:xfrm>
              <a:off x="4946925" y="2580675"/>
              <a:ext cx="683300" cy="683300"/>
            </a:xfrm>
            <a:prstGeom prst="rect">
              <a:avLst/>
            </a:prstGeom>
            <a:noFill/>
            <a:ln>
              <a:noFill/>
            </a:ln>
          </p:spPr>
        </p:pic>
        <p:grpSp>
          <p:nvGrpSpPr>
            <p:cNvPr id="83" name="Google Shape;83;p15"/>
            <p:cNvGrpSpPr/>
            <p:nvPr/>
          </p:nvGrpSpPr>
          <p:grpSpPr>
            <a:xfrm>
              <a:off x="5821638" y="259363"/>
              <a:ext cx="1692300" cy="1068063"/>
              <a:chOff x="6174413" y="169163"/>
              <a:chExt cx="1692300" cy="1068063"/>
            </a:xfrm>
          </p:grpSpPr>
          <p:pic>
            <p:nvPicPr>
              <p:cNvPr id="84" name="Google Shape;84;p15"/>
              <p:cNvPicPr preferRelativeResize="0"/>
              <p:nvPr/>
            </p:nvPicPr>
            <p:blipFill>
              <a:blip r:embed="rId5">
                <a:alphaModFix/>
              </a:blip>
              <a:stretch>
                <a:fillRect/>
              </a:stretch>
            </p:blipFill>
            <p:spPr>
              <a:xfrm>
                <a:off x="6689625" y="169163"/>
                <a:ext cx="683300" cy="683300"/>
              </a:xfrm>
              <a:prstGeom prst="rect">
                <a:avLst/>
              </a:prstGeom>
              <a:noFill/>
              <a:ln>
                <a:noFill/>
              </a:ln>
            </p:spPr>
          </p:pic>
          <p:sp>
            <p:nvSpPr>
              <p:cNvPr id="85" name="Google Shape;85;p15"/>
              <p:cNvSpPr txBox="1"/>
              <p:nvPr/>
            </p:nvSpPr>
            <p:spPr>
              <a:xfrm>
                <a:off x="6174413" y="862225"/>
                <a:ext cx="16923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Self-Confidence</a:t>
                </a:r>
                <a:endParaRPr>
                  <a:latin typeface="Montserrat SemiBold"/>
                  <a:ea typeface="Montserrat SemiBold"/>
                  <a:cs typeface="Montserrat SemiBold"/>
                  <a:sym typeface="Montserrat SemiBold"/>
                </a:endParaRPr>
              </a:p>
            </p:txBody>
          </p:sp>
        </p:grpSp>
        <p:grpSp>
          <p:nvGrpSpPr>
            <p:cNvPr id="86" name="Google Shape;86;p15"/>
            <p:cNvGrpSpPr/>
            <p:nvPr/>
          </p:nvGrpSpPr>
          <p:grpSpPr>
            <a:xfrm>
              <a:off x="5821650" y="1606779"/>
              <a:ext cx="1692300" cy="1258196"/>
              <a:chOff x="4861350" y="1206129"/>
              <a:chExt cx="1692300" cy="1258196"/>
            </a:xfrm>
          </p:grpSpPr>
          <p:pic>
            <p:nvPicPr>
              <p:cNvPr id="87" name="Google Shape;87;p15"/>
              <p:cNvPicPr preferRelativeResize="0"/>
              <p:nvPr/>
            </p:nvPicPr>
            <p:blipFill>
              <a:blip r:embed="rId6">
                <a:alphaModFix/>
              </a:blip>
              <a:stretch>
                <a:fillRect/>
              </a:stretch>
            </p:blipFill>
            <p:spPr>
              <a:xfrm>
                <a:off x="5365840" y="1206129"/>
                <a:ext cx="683300" cy="685483"/>
              </a:xfrm>
              <a:prstGeom prst="rect">
                <a:avLst/>
              </a:prstGeom>
              <a:noFill/>
              <a:ln>
                <a:noFill/>
              </a:ln>
            </p:spPr>
          </p:pic>
          <p:sp>
            <p:nvSpPr>
              <p:cNvPr id="88" name="Google Shape;88;p15"/>
              <p:cNvSpPr txBox="1"/>
              <p:nvPr/>
            </p:nvSpPr>
            <p:spPr>
              <a:xfrm>
                <a:off x="4861350" y="1891625"/>
                <a:ext cx="169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Creative &amp; Critical Thinking</a:t>
                </a:r>
                <a:endParaRPr>
                  <a:latin typeface="Montserrat SemiBold"/>
                  <a:ea typeface="Montserrat SemiBold"/>
                  <a:cs typeface="Montserrat SemiBold"/>
                  <a:sym typeface="Montserrat SemiBold"/>
                </a:endParaRPr>
              </a:p>
            </p:txBody>
          </p:sp>
        </p:grpSp>
        <p:grpSp>
          <p:nvGrpSpPr>
            <p:cNvPr id="89" name="Google Shape;89;p15"/>
            <p:cNvGrpSpPr/>
            <p:nvPr/>
          </p:nvGrpSpPr>
          <p:grpSpPr>
            <a:xfrm>
              <a:off x="7542875" y="1099150"/>
              <a:ext cx="1008300" cy="1258200"/>
              <a:chOff x="7833200" y="1090225"/>
              <a:chExt cx="1008300" cy="1258200"/>
            </a:xfrm>
          </p:grpSpPr>
          <p:pic>
            <p:nvPicPr>
              <p:cNvPr id="90" name="Google Shape;90;p15"/>
              <p:cNvPicPr preferRelativeResize="0"/>
              <p:nvPr/>
            </p:nvPicPr>
            <p:blipFill>
              <a:blip r:embed="rId7">
                <a:alphaModFix/>
              </a:blip>
              <a:stretch>
                <a:fillRect/>
              </a:stretch>
            </p:blipFill>
            <p:spPr>
              <a:xfrm>
                <a:off x="7995690" y="1090225"/>
                <a:ext cx="683300" cy="685500"/>
              </a:xfrm>
              <a:prstGeom prst="rect">
                <a:avLst/>
              </a:prstGeom>
              <a:noFill/>
              <a:ln>
                <a:noFill/>
              </a:ln>
            </p:spPr>
          </p:pic>
          <p:sp>
            <p:nvSpPr>
              <p:cNvPr id="91" name="Google Shape;91;p15"/>
              <p:cNvSpPr txBox="1"/>
              <p:nvPr/>
            </p:nvSpPr>
            <p:spPr>
              <a:xfrm>
                <a:off x="7833200" y="1775725"/>
                <a:ext cx="1008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Team Building</a:t>
                </a:r>
                <a:endParaRPr>
                  <a:latin typeface="Montserrat SemiBold"/>
                  <a:ea typeface="Montserrat SemiBold"/>
                  <a:cs typeface="Montserrat SemiBold"/>
                  <a:sym typeface="Montserrat SemiBold"/>
                </a:endParaRPr>
              </a:p>
            </p:txBody>
          </p:sp>
        </p:grpSp>
        <p:grpSp>
          <p:nvGrpSpPr>
            <p:cNvPr id="92" name="Google Shape;92;p15"/>
            <p:cNvGrpSpPr/>
            <p:nvPr/>
          </p:nvGrpSpPr>
          <p:grpSpPr>
            <a:xfrm>
              <a:off x="4659475" y="1099154"/>
              <a:ext cx="1258200" cy="1258196"/>
              <a:chOff x="5431550" y="3098629"/>
              <a:chExt cx="1258200" cy="1258196"/>
            </a:xfrm>
          </p:grpSpPr>
          <p:pic>
            <p:nvPicPr>
              <p:cNvPr id="93" name="Google Shape;93;p15"/>
              <p:cNvPicPr preferRelativeResize="0"/>
              <p:nvPr/>
            </p:nvPicPr>
            <p:blipFill>
              <a:blip r:embed="rId8">
                <a:alphaModFix/>
              </a:blip>
              <a:stretch>
                <a:fillRect/>
              </a:stretch>
            </p:blipFill>
            <p:spPr>
              <a:xfrm>
                <a:off x="5718990" y="3098629"/>
                <a:ext cx="683300" cy="685483"/>
              </a:xfrm>
              <a:prstGeom prst="rect">
                <a:avLst/>
              </a:prstGeom>
              <a:noFill/>
              <a:ln>
                <a:noFill/>
              </a:ln>
            </p:spPr>
          </p:pic>
          <p:sp>
            <p:nvSpPr>
              <p:cNvPr id="94" name="Google Shape;94;p15"/>
              <p:cNvSpPr txBox="1"/>
              <p:nvPr/>
            </p:nvSpPr>
            <p:spPr>
              <a:xfrm>
                <a:off x="5431550" y="3784125"/>
                <a:ext cx="1258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Problem Solving</a:t>
                </a:r>
                <a:endParaRPr>
                  <a:latin typeface="Montserrat SemiBold"/>
                  <a:ea typeface="Montserrat SemiBold"/>
                  <a:cs typeface="Montserrat SemiBold"/>
                  <a:sym typeface="Montserrat SemiBold"/>
                </a:endParaRPr>
              </a:p>
            </p:txBody>
          </p:sp>
        </p:grpSp>
        <p:sp>
          <p:nvSpPr>
            <p:cNvPr id="95" name="Google Shape;95;p15"/>
            <p:cNvSpPr txBox="1"/>
            <p:nvPr/>
          </p:nvSpPr>
          <p:spPr>
            <a:xfrm>
              <a:off x="4526425" y="3257125"/>
              <a:ext cx="1524300" cy="31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Perseverance</a:t>
              </a:r>
              <a:endParaRPr>
                <a:latin typeface="Montserrat SemiBold"/>
                <a:ea typeface="Montserrat SemiBold"/>
                <a:cs typeface="Montserrat SemiBold"/>
                <a:sym typeface="Montserrat SemiBold"/>
              </a:endParaRPr>
            </a:p>
          </p:txBody>
        </p:sp>
        <p:grpSp>
          <p:nvGrpSpPr>
            <p:cNvPr id="96" name="Google Shape;96;p15"/>
            <p:cNvGrpSpPr/>
            <p:nvPr/>
          </p:nvGrpSpPr>
          <p:grpSpPr>
            <a:xfrm>
              <a:off x="7284875" y="2580675"/>
              <a:ext cx="1524300" cy="1249150"/>
              <a:chOff x="7100175" y="2580675"/>
              <a:chExt cx="1524300" cy="1249150"/>
            </a:xfrm>
          </p:grpSpPr>
          <p:pic>
            <p:nvPicPr>
              <p:cNvPr id="97" name="Google Shape;97;p15"/>
              <p:cNvPicPr preferRelativeResize="0"/>
              <p:nvPr/>
            </p:nvPicPr>
            <p:blipFill>
              <a:blip r:embed="rId9">
                <a:alphaModFix/>
              </a:blip>
              <a:stretch>
                <a:fillRect/>
              </a:stretch>
            </p:blipFill>
            <p:spPr>
              <a:xfrm>
                <a:off x="7520675" y="2580675"/>
                <a:ext cx="683300" cy="683300"/>
              </a:xfrm>
              <a:prstGeom prst="rect">
                <a:avLst/>
              </a:prstGeom>
              <a:noFill/>
              <a:ln>
                <a:noFill/>
              </a:ln>
            </p:spPr>
          </p:pic>
          <p:sp>
            <p:nvSpPr>
              <p:cNvPr id="98" name="Google Shape;98;p15"/>
              <p:cNvSpPr txBox="1"/>
              <p:nvPr/>
            </p:nvSpPr>
            <p:spPr>
              <a:xfrm>
                <a:off x="7100175" y="3257125"/>
                <a:ext cx="1524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Project Management</a:t>
                </a:r>
                <a:endParaRPr>
                  <a:latin typeface="Montserrat SemiBold"/>
                  <a:ea typeface="Montserrat SemiBold"/>
                  <a:cs typeface="Montserrat SemiBold"/>
                  <a:sym typeface="Montserrat SemiBold"/>
                </a:endParaRPr>
              </a:p>
            </p:txBody>
          </p:sp>
        </p:grpSp>
        <p:grpSp>
          <p:nvGrpSpPr>
            <p:cNvPr id="99" name="Google Shape;99;p15"/>
            <p:cNvGrpSpPr/>
            <p:nvPr/>
          </p:nvGrpSpPr>
          <p:grpSpPr>
            <a:xfrm>
              <a:off x="6163650" y="3200729"/>
              <a:ext cx="1008300" cy="1201796"/>
              <a:chOff x="6453975" y="3316704"/>
              <a:chExt cx="1008300" cy="1201796"/>
            </a:xfrm>
          </p:grpSpPr>
          <p:pic>
            <p:nvPicPr>
              <p:cNvPr id="100" name="Google Shape;100;p15"/>
              <p:cNvPicPr preferRelativeResize="0"/>
              <p:nvPr/>
            </p:nvPicPr>
            <p:blipFill>
              <a:blip r:embed="rId10">
                <a:alphaModFix/>
              </a:blip>
              <a:stretch>
                <a:fillRect/>
              </a:stretch>
            </p:blipFill>
            <p:spPr>
              <a:xfrm>
                <a:off x="6616478" y="3316704"/>
                <a:ext cx="683300" cy="685483"/>
              </a:xfrm>
              <a:prstGeom prst="rect">
                <a:avLst/>
              </a:prstGeom>
              <a:noFill/>
              <a:ln>
                <a:noFill/>
              </a:ln>
            </p:spPr>
          </p:pic>
          <p:sp>
            <p:nvSpPr>
              <p:cNvPr id="101" name="Google Shape;101;p15"/>
              <p:cNvSpPr txBox="1"/>
              <p:nvPr/>
            </p:nvSpPr>
            <p:spPr>
              <a:xfrm>
                <a:off x="6453975" y="3945800"/>
                <a:ext cx="1008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Risk Taking</a:t>
                </a:r>
                <a:endParaRPr>
                  <a:latin typeface="Montserrat SemiBold"/>
                  <a:ea typeface="Montserrat SemiBold"/>
                  <a:cs typeface="Montserrat SemiBold"/>
                  <a:sym typeface="Montserrat SemiBold"/>
                </a:endParaRPr>
              </a:p>
            </p:txBody>
          </p:sp>
        </p:grpSp>
      </p:grpSp>
      <p:sp>
        <p:nvSpPr>
          <p:cNvPr id="102" name="Google Shape;102;p1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08" name="Google Shape;108;p1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09" name="Google Shape;109;p16"/>
          <p:cNvSpPr txBox="1"/>
          <p:nvPr/>
        </p:nvSpPr>
        <p:spPr>
          <a:xfrm>
            <a:off x="280625" y="1652300"/>
            <a:ext cx="3521100" cy="3347100"/>
          </a:xfrm>
          <a:prstGeom prst="rect">
            <a:avLst/>
          </a:prstGeom>
          <a:noFill/>
          <a:ln>
            <a:noFill/>
          </a:ln>
        </p:spPr>
        <p:txBody>
          <a:bodyPr anchorCtr="0" anchor="t" bIns="91425" lIns="91425" spcFirstLastPara="1" rIns="91425" wrap="square" tIns="91425">
            <a:noAutofit/>
          </a:bodyPr>
          <a:lstStyle/>
          <a:p>
            <a:pPr indent="-292100" lvl="0" marL="457200" rtl="0" algn="l">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DI’s Challenge Experience is a project-based academic competition in which students work in teams to solve open-ended Challenges</a:t>
            </a:r>
            <a:endParaRPr sz="1000">
              <a:solidFill>
                <a:schemeClr val="dk1"/>
              </a:solidFill>
              <a:latin typeface="Montserrat Medium"/>
              <a:ea typeface="Montserrat Medium"/>
              <a:cs typeface="Montserrat Medium"/>
              <a:sym typeface="Montserrat Medium"/>
            </a:endParaRPr>
          </a:p>
          <a:p>
            <a:pPr indent="-292100" lvl="0" marL="4572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Each of our seven, annual Team Challenges has a different educational focus:</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Scientific</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Technical</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Engineering</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Fine Arts</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Improvisational</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Service Learning</a:t>
            </a:r>
            <a:endParaRPr sz="1000">
              <a:solidFill>
                <a:schemeClr val="dk1"/>
              </a:solidFill>
              <a:latin typeface="Montserrat Medium"/>
              <a:ea typeface="Montserrat Medium"/>
              <a:cs typeface="Montserrat Medium"/>
              <a:sym typeface="Montserrat Medium"/>
            </a:endParaRPr>
          </a:p>
          <a:p>
            <a:pPr indent="-292100" lvl="1" marL="9144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Early Learning</a:t>
            </a:r>
            <a:endParaRPr sz="1000">
              <a:solidFill>
                <a:schemeClr val="dk1"/>
              </a:solidFill>
              <a:latin typeface="Montserrat Medium"/>
              <a:ea typeface="Montserrat Medium"/>
              <a:cs typeface="Montserrat Medium"/>
              <a:sym typeface="Montserrat Medium"/>
            </a:endParaRPr>
          </a:p>
        </p:txBody>
      </p:sp>
      <p:pic>
        <p:nvPicPr>
          <p:cNvPr id="110" name="Google Shape;110;p16"/>
          <p:cNvPicPr preferRelativeResize="0"/>
          <p:nvPr/>
        </p:nvPicPr>
        <p:blipFill rotWithShape="1">
          <a:blip r:embed="rId4">
            <a:alphaModFix/>
          </a:blip>
          <a:srcRect b="16001" l="0" r="0" t="15673"/>
          <a:stretch/>
        </p:blipFill>
        <p:spPr>
          <a:xfrm>
            <a:off x="953525" y="215600"/>
            <a:ext cx="2175275" cy="148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7"/>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16" name="Google Shape;116;p1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17" name="Google Shape;117;p17"/>
          <p:cNvSpPr txBox="1"/>
          <p:nvPr/>
        </p:nvSpPr>
        <p:spPr>
          <a:xfrm>
            <a:off x="280625" y="1759325"/>
            <a:ext cx="3481500" cy="2852400"/>
          </a:xfrm>
          <a:prstGeom prst="rect">
            <a:avLst/>
          </a:prstGeom>
          <a:noFill/>
          <a:ln>
            <a:noFill/>
          </a:ln>
        </p:spPr>
        <p:txBody>
          <a:bodyPr anchorCtr="0" anchor="t" bIns="91425" lIns="91425" spcFirstLastPara="1" rIns="91425" wrap="square" tIns="91425">
            <a:noAutofit/>
          </a:bodyPr>
          <a:lstStyle/>
          <a:p>
            <a:pPr indent="-292100" lvl="0" marL="457200" rtl="0" algn="l">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Each team selects one of our Team Challenges, and then works on their solution over several weeks or months.</a:t>
            </a:r>
            <a:endParaRPr sz="1000">
              <a:solidFill>
                <a:schemeClr val="dk1"/>
              </a:solidFill>
              <a:latin typeface="Montserrat Medium"/>
              <a:ea typeface="Montserrat Medium"/>
              <a:cs typeface="Montserrat Medium"/>
              <a:sym typeface="Montserrat Medium"/>
            </a:endParaRPr>
          </a:p>
          <a:p>
            <a:pPr indent="-292100" lvl="0" marL="4572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A solution is a presentation that is then brought to a local tournament to be scored and celebrated.</a:t>
            </a:r>
            <a:endParaRPr sz="1000">
              <a:solidFill>
                <a:schemeClr val="dk1"/>
              </a:solidFill>
              <a:latin typeface="Montserrat Medium"/>
              <a:ea typeface="Montserrat Medium"/>
              <a:cs typeface="Montserrat Medium"/>
              <a:sym typeface="Montserrat Medium"/>
            </a:endParaRPr>
          </a:p>
          <a:p>
            <a:pPr indent="-292100" lvl="0" marL="457200" rtl="0" algn="l">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As students work together, they</a:t>
            </a:r>
            <a:r>
              <a:rPr lang="en" sz="1000">
                <a:solidFill>
                  <a:schemeClr val="dk1"/>
                </a:solidFill>
                <a:latin typeface="Montserrat Medium"/>
                <a:ea typeface="Montserrat Medium"/>
                <a:cs typeface="Montserrat Medium"/>
                <a:sym typeface="Montserrat Medium"/>
              </a:rPr>
              <a:t> get to explore their passions, discover their own talents and abilities, and learn life skills.</a:t>
            </a:r>
            <a:endParaRPr sz="1000">
              <a:solidFill>
                <a:schemeClr val="dk1"/>
              </a:solidFill>
              <a:latin typeface="Montserrat Medium"/>
              <a:ea typeface="Montserrat Medium"/>
              <a:cs typeface="Montserrat Medium"/>
              <a:sym typeface="Montserrat Medium"/>
            </a:endParaRPr>
          </a:p>
        </p:txBody>
      </p:sp>
      <p:pic>
        <p:nvPicPr>
          <p:cNvPr id="118" name="Google Shape;118;p17"/>
          <p:cNvPicPr preferRelativeResize="0"/>
          <p:nvPr/>
        </p:nvPicPr>
        <p:blipFill rotWithShape="1">
          <a:blip r:embed="rId4">
            <a:alphaModFix/>
          </a:blip>
          <a:srcRect b="16001" l="0" r="0" t="15673"/>
          <a:stretch/>
        </p:blipFill>
        <p:spPr>
          <a:xfrm>
            <a:off x="953525" y="215600"/>
            <a:ext cx="2175275" cy="14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4000500" y="0"/>
            <a:ext cx="5143500" cy="5143500"/>
          </a:xfrm>
          <a:prstGeom prst="rect">
            <a:avLst/>
          </a:prstGeom>
          <a:noFill/>
          <a:ln>
            <a:noFill/>
          </a:ln>
        </p:spPr>
      </p:pic>
      <p:pic>
        <p:nvPicPr>
          <p:cNvPr id="124" name="Google Shape;124;p18"/>
          <p:cNvPicPr preferRelativeResize="0"/>
          <p:nvPr/>
        </p:nvPicPr>
        <p:blipFill rotWithShape="1">
          <a:blip r:embed="rId4">
            <a:alphaModFix/>
          </a:blip>
          <a:srcRect b="0" l="0" r="0" t="0"/>
          <a:stretch/>
        </p:blipFill>
        <p:spPr>
          <a:xfrm>
            <a:off x="349200" y="264600"/>
            <a:ext cx="1102175" cy="1102175"/>
          </a:xfrm>
          <a:prstGeom prst="rect">
            <a:avLst/>
          </a:prstGeom>
          <a:noFill/>
          <a:ln>
            <a:noFill/>
          </a:ln>
        </p:spPr>
      </p:pic>
      <p:sp>
        <p:nvSpPr>
          <p:cNvPr id="125" name="Google Shape;125;p18"/>
          <p:cNvSpPr txBox="1"/>
          <p:nvPr/>
        </p:nvSpPr>
        <p:spPr>
          <a:xfrm>
            <a:off x="251075" y="1602850"/>
            <a:ext cx="3585000" cy="32028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Open to all kindergarten through university level students worldwide.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Student teams of up to seven members select their Challenge and work together to develop a solution.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Each team has at least one Team Manager to help keep the team on track, but does not assist or interfere with the team’s solution. This volunteer role is typically filled by a parent, teacher, or community member.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Teams share and celebrate their innovative Challenge solutions at an in-person or virtual tournament. </a:t>
            </a:r>
            <a:endParaRPr sz="900">
              <a:solidFill>
                <a:schemeClr val="dk1"/>
              </a:solidFill>
              <a:latin typeface="Montserrat Medium"/>
              <a:ea typeface="Montserrat Medium"/>
              <a:cs typeface="Montserrat Medium"/>
              <a:sym typeface="Montserrat Medium"/>
            </a:endParaRPr>
          </a:p>
        </p:txBody>
      </p:sp>
      <p:sp>
        <p:nvSpPr>
          <p:cNvPr id="126" name="Google Shape;126;p1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27" name="Google Shape;127;p18"/>
          <p:cNvSpPr txBox="1"/>
          <p:nvPr>
            <p:ph type="title"/>
          </p:nvPr>
        </p:nvSpPr>
        <p:spPr>
          <a:xfrm>
            <a:off x="1540800" y="448000"/>
            <a:ext cx="2459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ontserrat"/>
                <a:ea typeface="Montserrat"/>
                <a:cs typeface="Montserrat"/>
                <a:sym typeface="Montserrat"/>
              </a:rPr>
              <a:t>The Challenge Experience</a:t>
            </a:r>
            <a:endParaRPr b="1" sz="2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a:blip r:embed="rId3">
            <a:alphaModFix/>
          </a:blip>
          <a:stretch>
            <a:fillRect/>
          </a:stretch>
        </p:blipFill>
        <p:spPr>
          <a:xfrm>
            <a:off x="0" y="0"/>
            <a:ext cx="9143984" cy="5143500"/>
          </a:xfrm>
          <a:prstGeom prst="rect">
            <a:avLst/>
          </a:prstGeom>
          <a:noFill/>
          <a:ln>
            <a:noFill/>
          </a:ln>
        </p:spPr>
      </p:pic>
      <p:sp>
        <p:nvSpPr>
          <p:cNvPr id="133" name="Google Shape;133;p19"/>
          <p:cNvSpPr txBox="1"/>
          <p:nvPr>
            <p:ph type="title"/>
          </p:nvPr>
        </p:nvSpPr>
        <p:spPr>
          <a:xfrm>
            <a:off x="553350" y="288500"/>
            <a:ext cx="832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ExtraBold"/>
                <a:ea typeface="Montserrat ExtraBold"/>
                <a:cs typeface="Montserrat ExtraBold"/>
                <a:sym typeface="Montserrat ExtraBold"/>
              </a:rPr>
              <a:t>TEAM CHALLENGE CATEGORIES</a:t>
            </a:r>
            <a:endParaRPr sz="2400">
              <a:latin typeface="Montserrat ExtraBold"/>
              <a:ea typeface="Montserrat ExtraBold"/>
              <a:cs typeface="Montserrat ExtraBold"/>
              <a:sym typeface="Montserrat ExtraBold"/>
            </a:endParaRPr>
          </a:p>
        </p:txBody>
      </p:sp>
      <p:sp>
        <p:nvSpPr>
          <p:cNvPr id="134" name="Google Shape;134;p19"/>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4000501" y="0"/>
            <a:ext cx="5143500" cy="5143500"/>
          </a:xfrm>
          <a:prstGeom prst="rect">
            <a:avLst/>
          </a:prstGeom>
          <a:noFill/>
          <a:ln>
            <a:noFill/>
          </a:ln>
        </p:spPr>
      </p:pic>
      <p:sp>
        <p:nvSpPr>
          <p:cNvPr id="140" name="Google Shape;140;p20"/>
          <p:cNvSpPr txBox="1"/>
          <p:nvPr/>
        </p:nvSpPr>
        <p:spPr>
          <a:xfrm>
            <a:off x="288975" y="1778476"/>
            <a:ext cx="3585000" cy="2915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Action, adventure, challenges to overcome! See the lights flashing and listen to the buzzers and bells as your team brings a pinball game to life! Hone your pinball skills and aim for the high score when you try this year’s Technical Challenge!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build a pinball system through which a pinball moves and interacts with 3 machine modules.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During the Presentation, move the pinball through the pinball system for as long as possible.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an action/adventure story about a hero who goes on an extraordinary mission.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sp>
        <p:nvSpPr>
          <p:cNvPr id="141" name="Google Shape;141;p20"/>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42" name="Google Shape;142;p20"/>
          <p:cNvPicPr preferRelativeResize="0"/>
          <p:nvPr/>
        </p:nvPicPr>
        <p:blipFill>
          <a:blip r:embed="rId4">
            <a:alphaModFix/>
          </a:blip>
          <a:stretch>
            <a:fillRect/>
          </a:stretch>
        </p:blipFill>
        <p:spPr>
          <a:xfrm>
            <a:off x="215350" y="293075"/>
            <a:ext cx="3515725" cy="148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1"/>
          <p:cNvPicPr preferRelativeResize="0"/>
          <p:nvPr/>
        </p:nvPicPr>
        <p:blipFill rotWithShape="1">
          <a:blip r:embed="rId3">
            <a:alphaModFix/>
          </a:blip>
          <a:srcRect b="0" l="0" r="5926" t="0"/>
          <a:stretch/>
        </p:blipFill>
        <p:spPr>
          <a:xfrm>
            <a:off x="4000500" y="0"/>
            <a:ext cx="5143500" cy="5143500"/>
          </a:xfrm>
          <a:prstGeom prst="rect">
            <a:avLst/>
          </a:prstGeom>
          <a:noFill/>
          <a:ln>
            <a:noFill/>
          </a:ln>
        </p:spPr>
      </p:pic>
      <p:sp>
        <p:nvSpPr>
          <p:cNvPr id="148" name="Google Shape;148;p21"/>
          <p:cNvSpPr txBox="1"/>
          <p:nvPr/>
        </p:nvSpPr>
        <p:spPr>
          <a:xfrm>
            <a:off x="234400" y="1257775"/>
            <a:ext cx="3676800" cy="367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It’s a bird, it’s a plane…no…it’s a beanbag! Who can predict how far the beanbag will fly or where it will come to rest? In this season’s Engineering Challenge, you will test your accuracy as you launch beanbags using a launching device and tell a story about what happens when things do not go exactly as planned.</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Design and build a modular device that will be assembled and then tested in two different configurations during the Presentation.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Complete launch tests to test how far and how accurately your modular device can launch a bean bag in each configuration.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Transform the modular device from one configuration to the other.</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a story in which everything is going according to plan until a catalyst occurs.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800">
              <a:solidFill>
                <a:schemeClr val="dk1"/>
              </a:solidFill>
              <a:latin typeface="Montserrat Medium"/>
              <a:ea typeface="Montserrat Medium"/>
              <a:cs typeface="Montserrat Medium"/>
              <a:sym typeface="Montserrat Medium"/>
            </a:endParaRPr>
          </a:p>
        </p:txBody>
      </p:sp>
      <p:sp>
        <p:nvSpPr>
          <p:cNvPr id="149" name="Google Shape;149;p21"/>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50" name="Google Shape;150;p21"/>
          <p:cNvPicPr preferRelativeResize="0"/>
          <p:nvPr/>
        </p:nvPicPr>
        <p:blipFill>
          <a:blip r:embed="rId4">
            <a:alphaModFix/>
          </a:blip>
          <a:stretch>
            <a:fillRect/>
          </a:stretch>
        </p:blipFill>
        <p:spPr>
          <a:xfrm>
            <a:off x="169575" y="170200"/>
            <a:ext cx="3741625" cy="12328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