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80"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Montserrat" pitchFamily="2" charset="77"/>
      <p:regular r:id="rId27"/>
      <p:bold r:id="rId28"/>
      <p:italic r:id="rId29"/>
      <p:boldItalic r:id="rId30"/>
    </p:embeddedFont>
    <p:embeddedFont>
      <p:font typeface="Montserrat Black" pitchFamily="2" charset="77"/>
      <p:bold r:id="rId31"/>
      <p:italic r:id="rId32"/>
      <p:boldItalic r:id="rId33"/>
    </p:embeddedFont>
    <p:embeddedFont>
      <p:font typeface="Montserrat ExtraBold" pitchFamily="2" charset="77"/>
      <p:bold r:id="rId34"/>
      <p:italic r:id="rId35"/>
      <p:boldItalic r:id="rId36"/>
    </p:embeddedFont>
    <p:embeddedFont>
      <p:font typeface="Montserrat Medium" pitchFamily="2" charset="77"/>
      <p:regular r:id="rId37"/>
      <p:bold r:id="rId38"/>
      <p:italic r:id="rId39"/>
      <p:boldItalic r:id="rId40"/>
    </p:embeddedFont>
    <p:embeddedFont>
      <p:font typeface="Montserrat SemiBold" pitchFamily="2" charset="77"/>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Open Sans ExtraBold" panose="020F0502020204030204" pitchFamily="34" charset="0"/>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872">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am Law"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4"/>
    <p:restoredTop sz="94687"/>
  </p:normalViewPr>
  <p:slideViewPr>
    <p:cSldViewPr snapToGrid="0">
      <p:cViewPr>
        <p:scale>
          <a:sx n="159" d="100"/>
          <a:sy n="159" d="100"/>
        </p:scale>
        <p:origin x="144" y="144"/>
      </p:cViewPr>
      <p:guideLst>
        <p:guide orient="horz" pos="1620"/>
        <p:guide pos="2880"/>
        <p:guide orient="horz" pos="1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d49d78ca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d49d78ca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Two high school students are performing in their Challenge solution. Behind them is a large-scale whale they’ve created as a prop. </a:t>
            </a:r>
            <a:endParaRPr/>
          </a:p>
          <a:p>
            <a:pPr marL="0" lvl="0" indent="0" algn="l" rtl="0">
              <a:spcBef>
                <a:spcPts val="0"/>
              </a:spcBef>
              <a:spcAft>
                <a:spcPts val="0"/>
              </a:spcAft>
              <a:buNone/>
            </a:pPr>
            <a:endParaRPr/>
          </a:p>
          <a:p>
            <a:pPr marL="0" lvl="0" indent="0" algn="l" rtl="0">
              <a:lnSpc>
                <a:spcPct val="150000"/>
              </a:lnSpc>
              <a:spcBef>
                <a:spcPts val="1000"/>
              </a:spcBef>
              <a:spcAft>
                <a:spcPts val="0"/>
              </a:spcAft>
              <a:buClr>
                <a:schemeClr val="dk1"/>
              </a:buClr>
              <a:buSzPts val="1100"/>
              <a:buFont typeface="Arial"/>
              <a:buNone/>
            </a:pPr>
            <a:r>
              <a:rPr lang="en">
                <a:solidFill>
                  <a:schemeClr val="dk1"/>
                </a:solidFill>
              </a:rPr>
              <a:t>Challenge Teaser: </a:t>
            </a:r>
            <a:r>
              <a:rPr lang="en" sz="800">
                <a:solidFill>
                  <a:schemeClr val="dk1"/>
                </a:solidFill>
                <a:latin typeface="Montserrat Medium"/>
                <a:ea typeface="Montserrat Medium"/>
                <a:cs typeface="Montserrat Medium"/>
                <a:sym typeface="Montserrat Medium"/>
              </a:rPr>
              <a:t>Space, the final frontier…join us for this season’s Scientific Challenge as you explore the cosmos. Your team will tell a story about a character who figures out they are not alone on a planet. Show off your science fiction skills with some out-of-this-world technobabble. What will happen when you go beyond the stars?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d49d78ca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d49d78ca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Two middle school students dressed in costumes for their Destination Imagination Presentation. </a:t>
            </a:r>
            <a:endParaRPr/>
          </a:p>
          <a:p>
            <a:pPr marL="0" lvl="0" indent="0" algn="l" rtl="0">
              <a:spcBef>
                <a:spcPts val="0"/>
              </a:spcBef>
              <a:spcAft>
                <a:spcPts val="0"/>
              </a:spcAft>
              <a:buNone/>
            </a:pPr>
            <a:endParaRPr/>
          </a:p>
          <a:p>
            <a:pPr marL="0" lvl="0" indent="0" algn="l" rtl="0">
              <a:spcBef>
                <a:spcPts val="0"/>
              </a:spcBef>
              <a:spcAft>
                <a:spcPts val="0"/>
              </a:spcAft>
              <a:buNone/>
            </a:pPr>
            <a:r>
              <a:rPr lang="en"/>
              <a:t>Challenge Teaser: </a:t>
            </a:r>
            <a:r>
              <a:rPr lang="en" sz="800">
                <a:solidFill>
                  <a:schemeClr val="dk1"/>
                </a:solidFill>
                <a:latin typeface="Montserrat Medium"/>
                <a:ea typeface="Montserrat Medium"/>
                <a:cs typeface="Montserrat Medium"/>
                <a:sym typeface="Montserrat Medium"/>
              </a:rPr>
              <a:t>How can the simplest of things convey the most? Your team will tell a story about something small that can have a big impact and move the audience with an emotional moment. Be strategic with your use of color and shape as you design a big visual impact with your set. It’s time to explore minimalism in this season’s Fine Arts Challenge!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d49d78ca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d49d78ca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Two high school students work with a sheet as part of their Challenge solution. </a:t>
            </a:r>
            <a:endParaRPr/>
          </a:p>
          <a:p>
            <a:pPr marL="0" lvl="0" indent="0" algn="l" rtl="0">
              <a:spcBef>
                <a:spcPts val="0"/>
              </a:spcBef>
              <a:spcAft>
                <a:spcPts val="0"/>
              </a:spcAft>
              <a:buNone/>
            </a:pPr>
            <a:endParaRPr/>
          </a:p>
          <a:p>
            <a:pPr marL="0" lvl="0" indent="0" algn="l" rtl="0">
              <a:spcBef>
                <a:spcPts val="0"/>
              </a:spcBef>
              <a:spcAft>
                <a:spcPts val="0"/>
              </a:spcAft>
              <a:buNone/>
            </a:pPr>
            <a:r>
              <a:rPr lang="en"/>
              <a:t>Challenge Teaser: </a:t>
            </a:r>
            <a:r>
              <a:rPr lang="en" sz="800">
                <a:solidFill>
                  <a:schemeClr val="dk1"/>
                </a:solidFill>
                <a:latin typeface="Montserrat Medium"/>
                <a:ea typeface="Montserrat Medium"/>
                <a:cs typeface="Montserrat Medium"/>
                <a:sym typeface="Montserrat Medium"/>
              </a:rPr>
              <a:t>From beginning to end, we must travel a path to get where we want to go! Use your improvisational skills to tell a story about a character traveling between two locations. Include a character who is trying to find something and a detour that causes an unforeseen change in the plan or route. It’s time to hit the road with this season’s Improvisational Challenge!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d49d78ca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d49d78ca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A Service Learning team holds up a sign stating that they’ve raised $25,000 as part of their team’s project. </a:t>
            </a:r>
            <a:endParaRPr/>
          </a:p>
          <a:p>
            <a:pPr marL="0" lvl="0" indent="0" algn="l" rtl="0">
              <a:spcBef>
                <a:spcPts val="0"/>
              </a:spcBef>
              <a:spcAft>
                <a:spcPts val="0"/>
              </a:spcAft>
              <a:buNone/>
            </a:pPr>
            <a:endParaRPr/>
          </a:p>
          <a:p>
            <a:pPr marL="0" lvl="0" indent="0" algn="l" rtl="0">
              <a:spcBef>
                <a:spcPts val="0"/>
              </a:spcBef>
              <a:spcAft>
                <a:spcPts val="0"/>
              </a:spcAft>
              <a:buNone/>
            </a:pPr>
            <a:r>
              <a:rPr lang="en"/>
              <a:t>Challenge Teaser: </a:t>
            </a:r>
            <a:r>
              <a:rPr lang="en" sz="800">
                <a:solidFill>
                  <a:schemeClr val="dk1"/>
                </a:solidFill>
                <a:latin typeface="Montserrat Medium"/>
                <a:ea typeface="Montserrat Medium"/>
                <a:cs typeface="Montserrat Medium"/>
                <a:sym typeface="Montserrat Medium"/>
              </a:rPr>
              <a:t>Left or right, apple or orange, smile or frown…the world is full of choices! Your team will tell a story about a character who must make a critical choice after considering potential outcomes. A binary device will enhance your Presentation by completing two tasks at once! Where will your decisions lead in this season’s Service Learning Challenge?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d49d78ca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d49d78ca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A group of kids and a teacher are at a table, playing with musical instruments. </a:t>
            </a:r>
            <a:endParaRPr/>
          </a:p>
          <a:p>
            <a:pPr marL="0" lvl="0" indent="0" algn="l" rtl="0">
              <a:spcBef>
                <a:spcPts val="0"/>
              </a:spcBef>
              <a:spcAft>
                <a:spcPts val="0"/>
              </a:spcAft>
              <a:buNone/>
            </a:pPr>
            <a:endParaRPr/>
          </a:p>
          <a:p>
            <a:pPr marL="0" lvl="0" indent="0" algn="l" rtl="0">
              <a:spcBef>
                <a:spcPts val="0"/>
              </a:spcBef>
              <a:spcAft>
                <a:spcPts val="0"/>
              </a:spcAft>
              <a:buNone/>
            </a:pPr>
            <a:r>
              <a:rPr lang="en"/>
              <a:t>Challenge Teaser: </a:t>
            </a:r>
            <a:r>
              <a:rPr lang="en" sz="800">
                <a:solidFill>
                  <a:schemeClr val="dk1"/>
                </a:solidFill>
                <a:latin typeface="Montserrat Medium"/>
                <a:ea typeface="Montserrat Medium"/>
                <a:cs typeface="Montserrat Medium"/>
                <a:sym typeface="Montserrat Medium"/>
              </a:rPr>
              <a:t>Rain, snow, wind, sun, and hail! There are so many different kinds of weather and lots of wonderful activities that can only be done during the perfect kind of weather. Your team will tell a story about a character who is learning about one kind of weather for the very first time. It’s a great day for some outdoor fun!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49d78ca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d49d78ca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A Destination Imagination team works on an Instant Challenge together.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d49d78ca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d49d78ca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b0e4b7d6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eb0e4b7d6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this slide if you are presenting after Oct 11th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d49d78ca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d49d78ca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note that these are our pre-pandemic numbers.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d545d5a9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d545d5a9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d3470fae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d3470fae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d49d78ca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d49d78ca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d545d5a9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d545d5a9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067a3a8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067a3a8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545d5a9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d545d5a9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description: On the left, a DI volunteer speaks with a DI student after their performance. In the center, two DI students pose for a photo, smiling and working together on their structure tester. On the right, a DI volunteer announces an Improv team that is about to perform.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d545d5a9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d545d5a9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d36d0c49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d36d0c49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55b63e1a9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55b63e1a9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a:t>
            </a:r>
            <a:r>
              <a:rPr lang="en">
                <a:solidFill>
                  <a:schemeClr val="dk1"/>
                </a:solidFill>
              </a:rPr>
              <a:t>Two middle school students dressed in lab coats and safety goggles working together on their Destination Imagination Presentation. </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d36d0c49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d36d0c49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Three students work together on their Destination Imagination props, using power tools to create scenery.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36d0c49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36d0c49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Four girls celebrate at Destination Imagination Global Finals.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36d0c49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d36d0c49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The image shows the Team Challenge icons for the 23-24 season of Destination Imagination’s Challenge Experience.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d36d0c497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d36d0c49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A student showcases his drone-like device for his team’s Challenge solution. </a:t>
            </a:r>
            <a:endParaRPr/>
          </a:p>
          <a:p>
            <a:pPr marL="0" lvl="0" indent="0" algn="l" rtl="0">
              <a:spcBef>
                <a:spcPts val="0"/>
              </a:spcBef>
              <a:spcAft>
                <a:spcPts val="0"/>
              </a:spcAft>
              <a:buNone/>
            </a:pPr>
            <a:endParaRPr/>
          </a:p>
          <a:p>
            <a:pPr marL="0" lvl="0" indent="0" algn="l" rtl="0">
              <a:spcBef>
                <a:spcPts val="0"/>
              </a:spcBef>
              <a:spcAft>
                <a:spcPts val="0"/>
              </a:spcAft>
              <a:buNone/>
            </a:pPr>
            <a:r>
              <a:rPr lang="en"/>
              <a:t>Challenge Teaser: </a:t>
            </a:r>
            <a:r>
              <a:rPr lang="en" sz="800">
                <a:solidFill>
                  <a:schemeClr val="dk1"/>
                </a:solidFill>
                <a:latin typeface="Montserrat Medium"/>
                <a:ea typeface="Montserrat Medium"/>
                <a:cs typeface="Montserrat Medium"/>
                <a:sym typeface="Montserrat Medium"/>
              </a:rPr>
              <a:t>Build it up and knock it down! In this Challenge, your team will go from the highest heights to the lowest lows as you use team-created equipment to build and destroy stacks of items. What will a character do when their greatest wishes encounter a frustration point? Will it all come tumbling down? Find out in this season’s Technical Challenge!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49d78ca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49d78ca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A high school student works on her prop for her team’s Challenge solution. </a:t>
            </a:r>
            <a:endParaRPr/>
          </a:p>
          <a:p>
            <a:pPr marL="0" lvl="0" indent="0" algn="l" rtl="0">
              <a:spcBef>
                <a:spcPts val="0"/>
              </a:spcBef>
              <a:spcAft>
                <a:spcPts val="0"/>
              </a:spcAft>
              <a:buNone/>
            </a:pPr>
            <a:endParaRPr/>
          </a:p>
          <a:p>
            <a:pPr marL="0" lvl="0" indent="0" algn="l" rtl="0">
              <a:spcBef>
                <a:spcPts val="0"/>
              </a:spcBef>
              <a:spcAft>
                <a:spcPts val="0"/>
              </a:spcAft>
              <a:buNone/>
            </a:pPr>
            <a:r>
              <a:rPr lang="en"/>
              <a:t>Challenge Teaser: </a:t>
            </a:r>
            <a:r>
              <a:rPr lang="en" sz="800">
                <a:solidFill>
                  <a:schemeClr val="dk1"/>
                </a:solidFill>
                <a:latin typeface="Montserrat Medium"/>
                <a:ea typeface="Montserrat Medium"/>
                <a:cs typeface="Montserrat Medium"/>
                <a:sym typeface="Montserrat Medium"/>
              </a:rPr>
              <a:t>Come one, come all to the greatest show on Earth! Join us for a daring feat of high-wire innovation as you test a transporter that will carry weights along a tournament-provided cord. Present a story in the style of contemporary circus and don’t forget to include a daring display! This season’s Engineering Challenge isn’t clowning around!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destinationimagination.org/team-film-challeng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destinationimagination.org/Volunteer/" TargetMode="External"/><Relationship Id="rId7"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26687" y="3151536"/>
            <a:ext cx="8597100" cy="181803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en-GB" sz="4000" i="1" dirty="0">
                <a:solidFill>
                  <a:srgbClr val="5D00D9"/>
                </a:solidFill>
                <a:latin typeface="Open Sans ExtraBold"/>
                <a:ea typeface="Open Sans ExtraBold"/>
                <a:cs typeface="Open Sans ExtraBold"/>
                <a:sym typeface="Open Sans ExtraBold"/>
              </a:rPr>
              <a:t>TRANSFORMANDO LA EDUCACIÓN</a:t>
            </a:r>
            <a:br>
              <a:rPr lang="en-GB" sz="4000" i="1" dirty="0">
                <a:solidFill>
                  <a:srgbClr val="5D00D9"/>
                </a:solidFill>
                <a:latin typeface="Open Sans ExtraBold"/>
                <a:ea typeface="Open Sans ExtraBold"/>
                <a:cs typeface="Open Sans ExtraBold"/>
                <a:sym typeface="Open Sans ExtraBold"/>
              </a:rPr>
            </a:br>
            <a:r>
              <a:rPr lang="en-GB" sz="4000" i="1" dirty="0">
                <a:solidFill>
                  <a:srgbClr val="5D00D9"/>
                </a:solidFill>
                <a:latin typeface="Open Sans ExtraBold"/>
                <a:ea typeface="Open Sans ExtraBold"/>
                <a:cs typeface="Open Sans ExtraBold"/>
                <a:sym typeface="Open Sans ExtraBold"/>
              </a:rPr>
              <a:t>UN RETO A LA VEZ</a:t>
            </a:r>
            <a:endParaRPr sz="4300" i="1" dirty="0">
              <a:solidFill>
                <a:schemeClr val="dk1"/>
              </a:solidFill>
              <a:latin typeface="Open Sans ExtraBold"/>
              <a:ea typeface="Open Sans ExtraBold"/>
              <a:cs typeface="Open Sans ExtraBold"/>
              <a:sym typeface="Open Sans ExtraBold"/>
            </a:endParaRPr>
          </a:p>
          <a:p>
            <a:pPr marL="0" lvl="0" indent="0" algn="ctr" rtl="0">
              <a:lnSpc>
                <a:spcPct val="100000"/>
              </a:lnSpc>
              <a:spcBef>
                <a:spcPts val="1000"/>
              </a:spcBef>
              <a:spcAft>
                <a:spcPts val="0"/>
              </a:spcAft>
              <a:buNone/>
            </a:pPr>
            <a:endParaRPr sz="4300" i="1" dirty="0">
              <a:solidFill>
                <a:schemeClr val="dk1"/>
              </a:solidFill>
              <a:latin typeface="Open Sans ExtraBold"/>
              <a:ea typeface="Open Sans ExtraBold"/>
              <a:cs typeface="Open Sans ExtraBold"/>
              <a:sym typeface="Open Sans ExtraBold"/>
            </a:endParaRPr>
          </a:p>
        </p:txBody>
      </p:sp>
      <p:pic>
        <p:nvPicPr>
          <p:cNvPr id="55" name="Google Shape;55;p13"/>
          <p:cNvPicPr preferRelativeResize="0"/>
          <p:nvPr/>
        </p:nvPicPr>
        <p:blipFill>
          <a:blip r:embed="rId3">
            <a:alphaModFix/>
          </a:blip>
          <a:stretch>
            <a:fillRect/>
          </a:stretch>
        </p:blipFill>
        <p:spPr>
          <a:xfrm>
            <a:off x="1236575" y="1298875"/>
            <a:ext cx="6777325" cy="830225"/>
          </a:xfrm>
          <a:prstGeom prst="rect">
            <a:avLst/>
          </a:prstGeom>
          <a:noFill/>
          <a:ln>
            <a:noFill/>
          </a:ln>
        </p:spPr>
      </p:pic>
      <p:pic>
        <p:nvPicPr>
          <p:cNvPr id="56" name="Google Shape;56;p13"/>
          <p:cNvPicPr preferRelativeResize="0"/>
          <p:nvPr/>
        </p:nvPicPr>
        <p:blipFill>
          <a:blip r:embed="rId4">
            <a:alphaModFix/>
          </a:blip>
          <a:stretch>
            <a:fillRect/>
          </a:stretch>
        </p:blipFill>
        <p:spPr>
          <a:xfrm>
            <a:off x="2855488" y="464125"/>
            <a:ext cx="3480724" cy="870175"/>
          </a:xfrm>
          <a:prstGeom prst="rect">
            <a:avLst/>
          </a:prstGeom>
          <a:noFill/>
          <a:ln>
            <a:noFill/>
          </a:ln>
        </p:spPr>
      </p:pic>
      <p:sp>
        <p:nvSpPr>
          <p:cNvPr id="57" name="Google Shape;57;p13"/>
          <p:cNvSpPr txBox="1"/>
          <p:nvPr/>
        </p:nvSpPr>
        <p:spPr>
          <a:xfrm>
            <a:off x="29387" y="2031256"/>
            <a:ext cx="9191700" cy="1056669"/>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s-ES_tradnl" sz="2000" dirty="0">
                <a:solidFill>
                  <a:srgbClr val="5D00D9"/>
                </a:solidFill>
                <a:latin typeface="Montserrat"/>
                <a:ea typeface="Montserrat"/>
                <a:cs typeface="Montserrat"/>
                <a:sym typeface="Montserrat"/>
              </a:rPr>
              <a:t>Un programa STEAM para estudiantes de </a:t>
            </a:r>
          </a:p>
          <a:p>
            <a:pPr marL="0" lvl="0" indent="0" algn="ctr" rtl="0">
              <a:spcBef>
                <a:spcPts val="1000"/>
              </a:spcBef>
              <a:spcAft>
                <a:spcPts val="0"/>
              </a:spcAft>
              <a:buNone/>
            </a:pPr>
            <a:r>
              <a:rPr lang="es-ES_tradnl" sz="2000" dirty="0">
                <a:solidFill>
                  <a:srgbClr val="5D00D9"/>
                </a:solidFill>
                <a:latin typeface="Montserrat"/>
                <a:ea typeface="Montserrat"/>
                <a:cs typeface="Montserrat"/>
                <a:sym typeface="Montserrat"/>
              </a:rPr>
              <a:t>preescolar, primaria, secundaria y universidad.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l="4131" t="2638" b="2780"/>
          <a:stretch/>
        </p:blipFill>
        <p:spPr>
          <a:xfrm>
            <a:off x="4213025" y="135850"/>
            <a:ext cx="4930975" cy="4864900"/>
          </a:xfrm>
          <a:prstGeom prst="rect">
            <a:avLst/>
          </a:prstGeom>
          <a:noFill/>
          <a:ln>
            <a:noFill/>
          </a:ln>
        </p:spPr>
      </p:pic>
      <p:sp>
        <p:nvSpPr>
          <p:cNvPr id="156" name="Google Shape;156;p22"/>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sp>
        <p:nvSpPr>
          <p:cNvPr id="157" name="Google Shape;157;p22"/>
          <p:cNvSpPr txBox="1"/>
          <p:nvPr/>
        </p:nvSpPr>
        <p:spPr>
          <a:xfrm>
            <a:off x="77550" y="1576986"/>
            <a:ext cx="3937200" cy="3462600"/>
          </a:xfrm>
          <a:prstGeom prst="rect">
            <a:avLst/>
          </a:prstGeom>
          <a:noFill/>
          <a:ln>
            <a:noFill/>
          </a:ln>
        </p:spPr>
        <p:txBody>
          <a:bodyPr spcFirstLastPara="1" wrap="square" lIns="91425" tIns="91425" rIns="91425" bIns="91425" anchor="t" anchorCtr="0">
            <a:noAutofit/>
          </a:bodyPr>
          <a:lstStyle/>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Crea y presenta una historia en la que un personaje que se encuentra en un planeta distinto de la Tierra cree que está solo, pero descubre que no es así.</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Incluir tecnicismos en la historia.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Diseñar y construir un dispositivo y/o efecto que demuestre lo que describe los tecnicismos.</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Incluir una demostración científica que muestre la ciencia detrás de por qué sucede y/o existe un fenómeno específico del planeta.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Crear y presentar dos Elementos Elegidos por el Equipo que muestren los intereses, habilidades, áreas de fortaleza y talentos del equipo.</a:t>
            </a:r>
          </a:p>
        </p:txBody>
      </p:sp>
      <p:pic>
        <p:nvPicPr>
          <p:cNvPr id="3" name="Picture 2" descr="A cartoon of a spaceman&#10;&#10;Description automatically generated">
            <a:extLst>
              <a:ext uri="{FF2B5EF4-FFF2-40B4-BE49-F238E27FC236}">
                <a16:creationId xmlns:a16="http://schemas.microsoft.com/office/drawing/2014/main" id="{D1A84F9E-5A59-3FD9-B6D4-54DEF9689CB4}"/>
              </a:ext>
            </a:extLst>
          </p:cNvPr>
          <p:cNvPicPr>
            <a:picLocks noChangeAspect="1"/>
          </p:cNvPicPr>
          <p:nvPr/>
        </p:nvPicPr>
        <p:blipFill>
          <a:blip r:embed="rId4"/>
          <a:stretch>
            <a:fillRect/>
          </a:stretch>
        </p:blipFill>
        <p:spPr>
          <a:xfrm>
            <a:off x="217375" y="218044"/>
            <a:ext cx="3797375" cy="16274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3"/>
          <p:cNvPicPr preferRelativeResize="0"/>
          <p:nvPr/>
        </p:nvPicPr>
        <p:blipFill rotWithShape="1">
          <a:blip r:embed="rId3">
            <a:alphaModFix/>
          </a:blip>
          <a:srcRect t="2590" r="9600" b="2883"/>
          <a:stretch/>
        </p:blipFill>
        <p:spPr>
          <a:xfrm>
            <a:off x="4000500" y="133400"/>
            <a:ext cx="5143500" cy="4861875"/>
          </a:xfrm>
          <a:prstGeom prst="rect">
            <a:avLst/>
          </a:prstGeom>
          <a:noFill/>
          <a:ln>
            <a:noFill/>
          </a:ln>
        </p:spPr>
      </p:pic>
      <p:sp>
        <p:nvSpPr>
          <p:cNvPr id="164" name="Google Shape;164;p23"/>
          <p:cNvSpPr txBox="1"/>
          <p:nvPr/>
        </p:nvSpPr>
        <p:spPr>
          <a:xfrm>
            <a:off x="279587" y="1749076"/>
            <a:ext cx="3459000" cy="2985900"/>
          </a:xfrm>
          <a:prstGeom prst="rect">
            <a:avLst/>
          </a:prstGeom>
          <a:noFill/>
          <a:ln>
            <a:noFill/>
          </a:ln>
        </p:spPr>
        <p:txBody>
          <a:bodyPr spcFirstLastPara="1" wrap="square" lIns="91425" tIns="91425" rIns="91425" bIns="91425" anchor="t" anchorCtr="0">
            <a:noAutofit/>
          </a:bodyPr>
          <a:lstStyle/>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Crea y presenta una historia sobre cómo algo pequeño y/o sencillo puede crear un gran impacto.</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Incluir un personaje central en la historia.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Incluir un momento emotivo en la historia.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Diseñar y crear un escenario minimalista.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Crear y presentar dos Elementos Elegidos por el Equipo que muestren los intereses, habilidades, áreas de fortaleza y talentos del equipo.</a:t>
            </a:r>
          </a:p>
        </p:txBody>
      </p:sp>
      <p:sp>
        <p:nvSpPr>
          <p:cNvPr id="165" name="Google Shape;165;p23"/>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green fish with black outline and text&#10;&#10;Description automatically generated">
            <a:extLst>
              <a:ext uri="{FF2B5EF4-FFF2-40B4-BE49-F238E27FC236}">
                <a16:creationId xmlns:a16="http://schemas.microsoft.com/office/drawing/2014/main" id="{148B9CE1-7138-B331-1573-1C10D293FFDC}"/>
              </a:ext>
            </a:extLst>
          </p:cNvPr>
          <p:cNvPicPr>
            <a:picLocks noChangeAspect="1"/>
          </p:cNvPicPr>
          <p:nvPr/>
        </p:nvPicPr>
        <p:blipFill>
          <a:blip r:embed="rId4"/>
          <a:stretch>
            <a:fillRect/>
          </a:stretch>
        </p:blipFill>
        <p:spPr>
          <a:xfrm>
            <a:off x="279587" y="162579"/>
            <a:ext cx="3701825" cy="1586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4"/>
          <p:cNvPicPr preferRelativeResize="0"/>
          <p:nvPr/>
        </p:nvPicPr>
        <p:blipFill rotWithShape="1">
          <a:blip r:embed="rId3">
            <a:alphaModFix/>
          </a:blip>
          <a:srcRect t="-2820" b="2820"/>
          <a:stretch/>
        </p:blipFill>
        <p:spPr>
          <a:xfrm>
            <a:off x="4000500" y="0"/>
            <a:ext cx="5143500" cy="5002575"/>
          </a:xfrm>
          <a:prstGeom prst="rect">
            <a:avLst/>
          </a:prstGeom>
          <a:noFill/>
          <a:ln>
            <a:noFill/>
          </a:ln>
        </p:spPr>
      </p:pic>
      <p:sp>
        <p:nvSpPr>
          <p:cNvPr id="172" name="Google Shape;172;p24"/>
          <p:cNvSpPr txBox="1"/>
          <p:nvPr/>
        </p:nvSpPr>
        <p:spPr>
          <a:xfrm>
            <a:off x="254550" y="1741675"/>
            <a:ext cx="3521700" cy="2757000"/>
          </a:xfrm>
          <a:prstGeom prst="rect">
            <a:avLst/>
          </a:prstGeom>
          <a:noFill/>
          <a:ln>
            <a:noFill/>
          </a:ln>
        </p:spPr>
        <p:txBody>
          <a:bodyPr spcFirstLastPara="1" wrap="square" lIns="91425" tIns="91425" rIns="91425" bIns="91425" anchor="t" anchorCtr="0">
            <a:noAutofit/>
          </a:bodyPr>
          <a:lstStyle/>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Crear y presentar un sketch de improvisación sobre un personaje viajero.</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Buscar lugares y mostrar la ruta del personaje entre un lugar de partida y un lugar de llegada.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Investigar modos de transporte e incorporar uno en la presentación.</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Incluir un buscador y un desvío en la representación.</a:t>
            </a:r>
          </a:p>
        </p:txBody>
      </p:sp>
      <p:sp>
        <p:nvSpPr>
          <p:cNvPr id="173" name="Google Shape;173;p24"/>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cartoon of a cat holding an envelope&#10;&#10;Description automatically generated">
            <a:extLst>
              <a:ext uri="{FF2B5EF4-FFF2-40B4-BE49-F238E27FC236}">
                <a16:creationId xmlns:a16="http://schemas.microsoft.com/office/drawing/2014/main" id="{1936D1A2-5C2C-06D8-3403-8E244000CCCF}"/>
              </a:ext>
            </a:extLst>
          </p:cNvPr>
          <p:cNvPicPr>
            <a:picLocks noChangeAspect="1"/>
          </p:cNvPicPr>
          <p:nvPr/>
        </p:nvPicPr>
        <p:blipFill>
          <a:blip r:embed="rId4"/>
          <a:stretch>
            <a:fillRect/>
          </a:stretch>
        </p:blipFill>
        <p:spPr>
          <a:xfrm>
            <a:off x="167978" y="158171"/>
            <a:ext cx="3694844" cy="15835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5"/>
          <p:cNvPicPr preferRelativeResize="0"/>
          <p:nvPr/>
        </p:nvPicPr>
        <p:blipFill rotWithShape="1">
          <a:blip r:embed="rId3">
            <a:alphaModFix/>
          </a:blip>
          <a:srcRect t="2590" b="2883"/>
          <a:stretch/>
        </p:blipFill>
        <p:spPr>
          <a:xfrm>
            <a:off x="4000500" y="140813"/>
            <a:ext cx="5143500" cy="4861875"/>
          </a:xfrm>
          <a:prstGeom prst="rect">
            <a:avLst/>
          </a:prstGeom>
          <a:noFill/>
          <a:ln>
            <a:noFill/>
          </a:ln>
        </p:spPr>
      </p:pic>
      <p:sp>
        <p:nvSpPr>
          <p:cNvPr id="180" name="Google Shape;180;p25"/>
          <p:cNvSpPr txBox="1"/>
          <p:nvPr/>
        </p:nvSpPr>
        <p:spPr>
          <a:xfrm>
            <a:off x="269393" y="1365900"/>
            <a:ext cx="3585000" cy="3496800"/>
          </a:xfrm>
          <a:prstGeom prst="rect">
            <a:avLst/>
          </a:prstGeom>
          <a:noFill/>
          <a:ln>
            <a:noFill/>
          </a:ln>
        </p:spPr>
        <p:txBody>
          <a:bodyPr spcFirstLastPara="1" wrap="square" lIns="91425" tIns="91425" rIns="91425" bIns="91425" anchor="t" anchorCtr="0">
            <a:noAutofit/>
          </a:bodyPr>
          <a:lstStyle/>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Identificar, diseñar, llevar a cabo y evaluar un proyecto que aborde una necesidad en una comunidad real.</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Crear y presentar una historia sobre un personaje que debe tomar una decisión crítica.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Incluir al menos dos posibles resultados y una complicación en la historia.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Incluir en la Presentación un dispositivo que complete dos tareas diferentes de la misma iniciación.</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Cree y presente dos Elementos Elegidos por el Equipo que muestren los intereses, habilidades, áreas de fortaleza y talentos del equipo.</a:t>
            </a:r>
          </a:p>
        </p:txBody>
      </p:sp>
      <p:sp>
        <p:nvSpPr>
          <p:cNvPr id="181" name="Google Shape;181;p25"/>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cartoon pig standing next to a road sign&#10;&#10;Description automatically generated">
            <a:extLst>
              <a:ext uri="{FF2B5EF4-FFF2-40B4-BE49-F238E27FC236}">
                <a16:creationId xmlns:a16="http://schemas.microsoft.com/office/drawing/2014/main" id="{7A14129D-3AB8-EF17-0D3A-414C482D06A9}"/>
              </a:ext>
            </a:extLst>
          </p:cNvPr>
          <p:cNvPicPr>
            <a:picLocks noChangeAspect="1"/>
          </p:cNvPicPr>
          <p:nvPr/>
        </p:nvPicPr>
        <p:blipFill>
          <a:blip r:embed="rId4"/>
          <a:srcRect t="5972" b="7931"/>
          <a:stretch/>
        </p:blipFill>
        <p:spPr>
          <a:xfrm>
            <a:off x="196341" y="140813"/>
            <a:ext cx="3731105" cy="13767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t="2735" b="2593"/>
          <a:stretch/>
        </p:blipFill>
        <p:spPr>
          <a:xfrm>
            <a:off x="4000500" y="140825"/>
            <a:ext cx="5143500" cy="4869275"/>
          </a:xfrm>
          <a:prstGeom prst="rect">
            <a:avLst/>
          </a:prstGeom>
          <a:noFill/>
          <a:ln>
            <a:noFill/>
          </a:ln>
        </p:spPr>
      </p:pic>
      <p:sp>
        <p:nvSpPr>
          <p:cNvPr id="188" name="Google Shape;188;p26"/>
          <p:cNvSpPr txBox="1"/>
          <p:nvPr/>
        </p:nvSpPr>
        <p:spPr>
          <a:xfrm>
            <a:off x="264400" y="1611600"/>
            <a:ext cx="3507600" cy="3295800"/>
          </a:xfrm>
          <a:prstGeom prst="rect">
            <a:avLst/>
          </a:prstGeom>
          <a:noFill/>
          <a:ln>
            <a:noFill/>
          </a:ln>
        </p:spPr>
        <p:txBody>
          <a:bodyPr spcFirstLastPara="1" wrap="square" lIns="91425" tIns="91425" rIns="91425" bIns="91425" anchor="t" anchorCtr="0">
            <a:noAutofit/>
          </a:bodyPr>
          <a:lstStyle/>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Investigar diferentes tipos de clima.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Crear y presentar una obra de teatro sobre un personaje que aprende sobre un tipo de clima por primera vez.</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Incluir un personaje docente y una actividad meteorológica especial en la historia.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Diseñar y crear un disfraz meteorológico y un efecto especial meteorológico.</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Crea y presenta un Elemento Elegidos por el Equipo que muestre los intereses, habilidades, áreas de fortaleza y talentos del equipo.</a:t>
            </a:r>
          </a:p>
        </p:txBody>
      </p:sp>
      <p:sp>
        <p:nvSpPr>
          <p:cNvPr id="189" name="Google Shape;189;p26"/>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purple dog holding an umbrella&#10;&#10;Description automatically generated">
            <a:extLst>
              <a:ext uri="{FF2B5EF4-FFF2-40B4-BE49-F238E27FC236}">
                <a16:creationId xmlns:a16="http://schemas.microsoft.com/office/drawing/2014/main" id="{F390BD32-07CE-91B8-4EFB-ABAB53089141}"/>
              </a:ext>
            </a:extLst>
          </p:cNvPr>
          <p:cNvPicPr>
            <a:picLocks noChangeAspect="1"/>
          </p:cNvPicPr>
          <p:nvPr/>
        </p:nvPicPr>
        <p:blipFill>
          <a:blip r:embed="rId4"/>
          <a:stretch>
            <a:fillRect/>
          </a:stretch>
        </p:blipFill>
        <p:spPr>
          <a:xfrm>
            <a:off x="113015" y="236100"/>
            <a:ext cx="3801210" cy="16290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7"/>
          <p:cNvPicPr preferRelativeResize="0"/>
          <p:nvPr/>
        </p:nvPicPr>
        <p:blipFill rotWithShape="1">
          <a:blip r:embed="rId3">
            <a:alphaModFix/>
          </a:blip>
          <a:srcRect t="2738" b="2492"/>
          <a:stretch/>
        </p:blipFill>
        <p:spPr>
          <a:xfrm>
            <a:off x="3979550" y="140825"/>
            <a:ext cx="5143500" cy="4874575"/>
          </a:xfrm>
          <a:prstGeom prst="rect">
            <a:avLst/>
          </a:prstGeom>
          <a:noFill/>
          <a:ln>
            <a:noFill/>
          </a:ln>
        </p:spPr>
      </p:pic>
      <p:sp>
        <p:nvSpPr>
          <p:cNvPr id="196" name="Google Shape;196;p27"/>
          <p:cNvSpPr txBox="1"/>
          <p:nvPr/>
        </p:nvSpPr>
        <p:spPr>
          <a:xfrm>
            <a:off x="263050" y="1791600"/>
            <a:ext cx="3390000" cy="3223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s-ES_tradnl" sz="1000" dirty="0">
                <a:solidFill>
                  <a:schemeClr val="dk1"/>
                </a:solidFill>
                <a:latin typeface="Montserrat Medium"/>
                <a:ea typeface="Montserrat Medium"/>
                <a:cs typeface="Montserrat Medium"/>
                <a:sym typeface="Montserrat Medium"/>
              </a:rPr>
              <a:t>En un mundo con crecientes conexiones culturales, mayores niveles y tipos de comunicación, y una nueva necesidad de trabajo en equipo y resolución de problemas en tiempo real, la capacidad de resolver problemas rápidamente es cada vez más crítica.</a:t>
            </a:r>
          </a:p>
          <a:p>
            <a:pPr marL="0" lvl="0" indent="0" algn="l" rtl="0">
              <a:lnSpc>
                <a:spcPct val="120000"/>
              </a:lnSpc>
              <a:spcBef>
                <a:spcPts val="1000"/>
              </a:spcBef>
              <a:spcAft>
                <a:spcPts val="0"/>
              </a:spcAft>
              <a:buNone/>
            </a:pPr>
            <a:r>
              <a:rPr lang="es-ES_tradnl" sz="1000" dirty="0">
                <a:solidFill>
                  <a:schemeClr val="dk1"/>
                </a:solidFill>
                <a:latin typeface="Montserrat Medium"/>
                <a:ea typeface="Montserrat Medium"/>
                <a:cs typeface="Montserrat Medium"/>
                <a:sym typeface="Montserrat Medium"/>
              </a:rPr>
              <a:t>Se pedirá a cada equipo que resuelva un Reto Instantáneo para su torneo de DI.</a:t>
            </a:r>
          </a:p>
          <a:p>
            <a:pPr marL="0" lvl="0" indent="0" algn="l" rtl="0">
              <a:lnSpc>
                <a:spcPct val="120000"/>
              </a:lnSpc>
              <a:spcBef>
                <a:spcPts val="1000"/>
              </a:spcBef>
              <a:spcAft>
                <a:spcPts val="0"/>
              </a:spcAft>
              <a:buNone/>
            </a:pPr>
            <a:r>
              <a:rPr lang="es-ES_tradnl" sz="1000" dirty="0">
                <a:solidFill>
                  <a:schemeClr val="dk1"/>
                </a:solidFill>
                <a:latin typeface="Montserrat Medium"/>
                <a:ea typeface="Montserrat Medium"/>
                <a:cs typeface="Montserrat Medium"/>
                <a:sym typeface="Montserrat Medium"/>
              </a:rPr>
              <a:t>Los Reto Instantáneos son confidenciales hasta que llega el momento de que los equipos los resuelvan.</a:t>
            </a:r>
          </a:p>
        </p:txBody>
      </p:sp>
      <p:sp>
        <p:nvSpPr>
          <p:cNvPr id="197" name="Google Shape;197;p27"/>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blue and white cartoon of a person riding a lawnmower&#10;&#10;Description automatically generated">
            <a:extLst>
              <a:ext uri="{FF2B5EF4-FFF2-40B4-BE49-F238E27FC236}">
                <a16:creationId xmlns:a16="http://schemas.microsoft.com/office/drawing/2014/main" id="{733B172E-3805-3476-CD33-55D6D40D7057}"/>
              </a:ext>
            </a:extLst>
          </p:cNvPr>
          <p:cNvPicPr>
            <a:picLocks noChangeAspect="1"/>
          </p:cNvPicPr>
          <p:nvPr/>
        </p:nvPicPr>
        <p:blipFill>
          <a:blip r:embed="rId4"/>
          <a:stretch>
            <a:fillRect/>
          </a:stretch>
        </p:blipFill>
        <p:spPr>
          <a:xfrm>
            <a:off x="229950" y="254593"/>
            <a:ext cx="3586350" cy="1537007"/>
          </a:xfrm>
          <a:prstGeom prst="rect">
            <a:avLst/>
          </a:prstGeom>
        </p:spPr>
      </p:pic>
      <p:sp>
        <p:nvSpPr>
          <p:cNvPr id="8" name="Arc 7">
            <a:extLst>
              <a:ext uri="{FF2B5EF4-FFF2-40B4-BE49-F238E27FC236}">
                <a16:creationId xmlns:a16="http://schemas.microsoft.com/office/drawing/2014/main" id="{4DC61708-520B-DC97-1CDB-4BC5622967CA}"/>
              </a:ext>
            </a:extLst>
          </p:cNvPr>
          <p:cNvSpPr/>
          <p:nvPr/>
        </p:nvSpPr>
        <p:spPr>
          <a:xfrm rot="2161459">
            <a:off x="3259456" y="814706"/>
            <a:ext cx="45719" cy="45719"/>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_trad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p:nvPr/>
        </p:nvSpPr>
        <p:spPr>
          <a:xfrm>
            <a:off x="489600" y="982225"/>
            <a:ext cx="8103000" cy="33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ES_tradnl" sz="2200" b="1">
                <a:solidFill>
                  <a:schemeClr val="dk1"/>
                </a:solidFill>
                <a:latin typeface="Montserrat"/>
                <a:ea typeface="Montserrat"/>
                <a:cs typeface="Montserrat"/>
                <a:sym typeface="Montserrat"/>
              </a:rPr>
              <a:t>Pluma Volante</a:t>
            </a:r>
          </a:p>
          <a:p>
            <a:pPr marL="0" lvl="0" indent="0" algn="l" rtl="0">
              <a:lnSpc>
                <a:spcPct val="115000"/>
              </a:lnSpc>
              <a:spcBef>
                <a:spcPts val="0"/>
              </a:spcBef>
              <a:spcAft>
                <a:spcPts val="0"/>
              </a:spcAft>
              <a:buNone/>
            </a:pPr>
            <a:endParaRPr lang="es-ES_tradnl" sz="1000" b="1">
              <a:solidFill>
                <a:srgbClr val="28235E"/>
              </a:solidFill>
              <a:latin typeface="Open Sans"/>
              <a:ea typeface="Open Sans"/>
              <a:cs typeface="Open Sans"/>
              <a:sym typeface="Open Sans"/>
            </a:endParaRPr>
          </a:p>
          <a:p>
            <a:pPr marL="0" lvl="0" indent="0" algn="l" rtl="0">
              <a:lnSpc>
                <a:spcPct val="115000"/>
              </a:lnSpc>
              <a:spcBef>
                <a:spcPts val="0"/>
              </a:spcBef>
              <a:spcAft>
                <a:spcPts val="0"/>
              </a:spcAft>
              <a:buNone/>
            </a:pPr>
            <a:r>
              <a:rPr lang="es-ES_tradnl" sz="1000" b="1">
                <a:solidFill>
                  <a:srgbClr val="5D00D9"/>
                </a:solidFill>
                <a:latin typeface="Montserrat"/>
                <a:ea typeface="Montserrat"/>
                <a:cs typeface="Montserrat"/>
                <a:sym typeface="Montserrat"/>
              </a:rPr>
              <a:t>Reto</a:t>
            </a:r>
          </a:p>
          <a:p>
            <a:pPr marL="0" lvl="0" indent="0" algn="l" rtl="0">
              <a:lnSpc>
                <a:spcPct val="115000"/>
              </a:lnSpc>
              <a:spcBef>
                <a:spcPts val="0"/>
              </a:spcBef>
              <a:spcAft>
                <a:spcPts val="0"/>
              </a:spcAft>
              <a:buNone/>
            </a:pPr>
            <a:r>
              <a:rPr lang="es-ES_tradnl" sz="1000">
                <a:latin typeface="Montserrat Medium"/>
                <a:ea typeface="Montserrat Medium"/>
                <a:cs typeface="Montserrat Medium"/>
                <a:sym typeface="Montserrat Medium"/>
              </a:rPr>
              <a:t>Construye la estructura más alta posible, coloca una pluma en la parte superior y luego sopla la pluma para que aterrice lo más lejos posible.</a:t>
            </a:r>
          </a:p>
          <a:p>
            <a:pPr marL="0" lvl="0" indent="0" algn="l" rtl="0">
              <a:lnSpc>
                <a:spcPct val="115000"/>
              </a:lnSpc>
              <a:spcBef>
                <a:spcPts val="0"/>
              </a:spcBef>
              <a:spcAft>
                <a:spcPts val="0"/>
              </a:spcAft>
              <a:buNone/>
            </a:pPr>
            <a:endParaRPr lang="es-ES_tradnl" sz="1000">
              <a:solidFill>
                <a:srgbClr val="5D00D9"/>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s-ES_tradnl" sz="1000" b="1">
                <a:solidFill>
                  <a:srgbClr val="5D00D9"/>
                </a:solidFill>
                <a:latin typeface="Montserrat"/>
                <a:ea typeface="Montserrat"/>
                <a:cs typeface="Montserrat"/>
                <a:sym typeface="Montserrat"/>
              </a:rPr>
              <a:t>Tiempo</a:t>
            </a:r>
          </a:p>
          <a:p>
            <a:pPr marL="0" lvl="0" indent="0" algn="l" rtl="0">
              <a:lnSpc>
                <a:spcPct val="115000"/>
              </a:lnSpc>
              <a:spcBef>
                <a:spcPts val="0"/>
              </a:spcBef>
              <a:spcAft>
                <a:spcPts val="0"/>
              </a:spcAft>
              <a:buNone/>
            </a:pPr>
            <a:r>
              <a:rPr lang="es-ES_tradnl" sz="1000">
                <a:latin typeface="Montserrat Medium"/>
                <a:ea typeface="Montserrat Medium"/>
                <a:cs typeface="Montserrat Medium"/>
                <a:sym typeface="Montserrat Medium"/>
              </a:rPr>
              <a:t>Tienes 5 minutos para usar sus habilidades de trabajo en equipo, creatividad e innovación para construir la estructura con los materiales proporcionados. Entonces tendrá una oportunidad de volar la pluma lo más lejos que puedas</a:t>
            </a:r>
          </a:p>
          <a:p>
            <a:pPr marL="0" lvl="0" indent="0" algn="l" rtl="0">
              <a:lnSpc>
                <a:spcPct val="115000"/>
              </a:lnSpc>
              <a:spcBef>
                <a:spcPts val="0"/>
              </a:spcBef>
              <a:spcAft>
                <a:spcPts val="0"/>
              </a:spcAft>
              <a:buNone/>
            </a:pPr>
            <a:endParaRPr lang="es-ES_tradnl" sz="1000">
              <a:solidFill>
                <a:srgbClr val="5D00D9"/>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s-ES_tradnl" sz="1000" b="1">
                <a:solidFill>
                  <a:srgbClr val="5D00D9"/>
                </a:solidFill>
                <a:latin typeface="Montserrat"/>
                <a:ea typeface="Montserrat"/>
                <a:cs typeface="Montserrat"/>
                <a:sym typeface="Montserrat"/>
              </a:rPr>
              <a:t>La Escena</a:t>
            </a:r>
          </a:p>
          <a:p>
            <a:pPr marL="0" lvl="0" indent="0" algn="l" rtl="0">
              <a:lnSpc>
                <a:spcPct val="115000"/>
              </a:lnSpc>
              <a:spcBef>
                <a:spcPts val="0"/>
              </a:spcBef>
              <a:spcAft>
                <a:spcPts val="0"/>
              </a:spcAft>
              <a:buNone/>
            </a:pPr>
            <a:r>
              <a:rPr lang="es-ES_tradnl" sz="1000">
                <a:latin typeface="Montserrat Medium"/>
                <a:ea typeface="Montserrat Medium"/>
                <a:cs typeface="Montserrat Medium"/>
                <a:sym typeface="Montserrat Medium"/>
              </a:rPr>
              <a:t>Se le ha pedido que construya una nueva utilería para la secuela de Los Muppets. La estructura debe ser independiente sobre la mesa y debe ser lo más alta posible para que la pluma pueda volar una gran distancia. Después del tiempo de construcción de 5 minutos, se medirá la altura de la estructura. Luego colocará la pluma en la parte superior de la estructura y, con una gran bocanada de aire, verá qué tan lejos volará la pluma.</a:t>
            </a:r>
          </a:p>
          <a:p>
            <a:pPr marL="0" lvl="0" indent="0" algn="l" rtl="0">
              <a:lnSpc>
                <a:spcPct val="115000"/>
              </a:lnSpc>
              <a:spcBef>
                <a:spcPts val="0"/>
              </a:spcBef>
              <a:spcAft>
                <a:spcPts val="0"/>
              </a:spcAft>
              <a:buNone/>
            </a:pPr>
            <a:endParaRPr lang="es-ES_tradnl" sz="1000">
              <a:solidFill>
                <a:srgbClr val="5D00D9"/>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s-ES_tradnl" sz="1000" b="1">
                <a:solidFill>
                  <a:srgbClr val="5D00D9"/>
                </a:solidFill>
                <a:latin typeface="Montserrat"/>
                <a:ea typeface="Montserrat"/>
                <a:cs typeface="Montserrat"/>
                <a:sym typeface="Montserrat"/>
              </a:rPr>
              <a:t>Materiales</a:t>
            </a:r>
          </a:p>
          <a:p>
            <a:pPr marL="0" lvl="0" indent="0" algn="l" rtl="0">
              <a:lnSpc>
                <a:spcPct val="115000"/>
              </a:lnSpc>
              <a:spcBef>
                <a:spcPts val="0"/>
              </a:spcBef>
              <a:spcAft>
                <a:spcPts val="0"/>
              </a:spcAft>
              <a:buNone/>
            </a:pPr>
            <a:r>
              <a:rPr lang="es-ES_tradnl" sz="1000">
                <a:latin typeface="Montserrat Medium"/>
                <a:ea typeface="Montserrat Medium"/>
                <a:cs typeface="Montserrat Medium"/>
                <a:sym typeface="Montserrat Medium"/>
              </a:rPr>
              <a:t>Papel de aluminio, 2 sujetapapeles, 4 pajitas, 3 hojas de papel, 4 limpiapipas, 1 etiqueta, 1 pluma</a:t>
            </a:r>
          </a:p>
          <a:p>
            <a:pPr marL="0" lvl="0" indent="0" algn="l" rtl="0">
              <a:lnSpc>
                <a:spcPct val="115000"/>
              </a:lnSpc>
              <a:spcBef>
                <a:spcPts val="0"/>
              </a:spcBef>
              <a:spcAft>
                <a:spcPts val="0"/>
              </a:spcAft>
              <a:buNone/>
            </a:pPr>
            <a:endParaRPr lang="es-ES_tradnl" sz="1000">
              <a:latin typeface="Montserrat Medium"/>
              <a:ea typeface="Montserrat Medium"/>
              <a:cs typeface="Montserrat Medium"/>
              <a:sym typeface="Montserrat Medium"/>
            </a:endParaRPr>
          </a:p>
        </p:txBody>
      </p:sp>
      <p:sp>
        <p:nvSpPr>
          <p:cNvPr id="204" name="Google Shape;204;p28"/>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205" name="Google Shape;205;p28"/>
          <p:cNvPicPr preferRelativeResize="0"/>
          <p:nvPr/>
        </p:nvPicPr>
        <p:blipFill>
          <a:blip r:embed="rId3">
            <a:alphaModFix/>
          </a:blip>
          <a:stretch>
            <a:fillRect/>
          </a:stretch>
        </p:blipFill>
        <p:spPr>
          <a:xfrm>
            <a:off x="6187700" y="200225"/>
            <a:ext cx="2692500" cy="1346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sp>
        <p:nvSpPr>
          <p:cNvPr id="211" name="Google Shape;211;p29"/>
          <p:cNvSpPr txBox="1"/>
          <p:nvPr/>
        </p:nvSpPr>
        <p:spPr>
          <a:xfrm>
            <a:off x="4087800" y="1163600"/>
            <a:ext cx="4590900" cy="3599100"/>
          </a:xfrm>
          <a:prstGeom prst="rect">
            <a:avLst/>
          </a:prstGeom>
          <a:noFill/>
          <a:ln>
            <a:noFill/>
          </a:ln>
        </p:spPr>
        <p:txBody>
          <a:bodyPr spcFirstLastPara="1" wrap="square" lIns="91425" tIns="91425" rIns="91425" bIns="91425" anchor="t" anchorCtr="0">
            <a:noAutofit/>
          </a:bodyPr>
          <a:lstStyle/>
          <a:p>
            <a:r>
              <a:rPr lang="es-ES_tradnl" sz="1200" dirty="0">
                <a:latin typeface="Montserrat" pitchFamily="2" charset="77"/>
              </a:rPr>
              <a:t>En esta aventura cinematográfica, los estudiantes descubrirán el poder de su propia creatividad y trabajarán en equipo para convertir su imaginación en una fuerza de ingeniosa resolución de problemas y narración de historias.</a:t>
            </a:r>
            <a:br>
              <a:rPr lang="es-ES_tradnl" sz="1200" dirty="0">
                <a:latin typeface="Montserrat" pitchFamily="2" charset="77"/>
              </a:rPr>
            </a:br>
            <a:endParaRPr lang="es-ES_tradnl" sz="1200" dirty="0">
              <a:latin typeface="Montserrat" pitchFamily="2" charset="77"/>
            </a:endParaRPr>
          </a:p>
          <a:p>
            <a:r>
              <a:rPr lang="es-ES_tradnl" sz="1200" dirty="0">
                <a:latin typeface="Montserrat" pitchFamily="2" charset="77"/>
              </a:rPr>
              <a:t>Los equipos basarán sus películas en un único reto a resolver, fomentando soluciones innovadoras y mostrando el poder del trabajo en equipo. ¿El truco? Sólo tienen 8 semanas para conseguirlo.</a:t>
            </a:r>
            <a:br>
              <a:rPr lang="es-ES_tradnl" sz="1200" dirty="0">
                <a:latin typeface="Montserrat" pitchFamily="2" charset="77"/>
              </a:rPr>
            </a:br>
            <a:endParaRPr lang="es-ES_tradnl" sz="1200" dirty="0">
              <a:latin typeface="Montserrat" pitchFamily="2" charset="77"/>
            </a:endParaRPr>
          </a:p>
          <a:p>
            <a:r>
              <a:rPr lang="es-ES_tradnl" sz="1200" dirty="0">
                <a:latin typeface="Montserrat" pitchFamily="2" charset="77"/>
              </a:rPr>
              <a:t>Las soluciones se valoran y los equipos se clasifican en esta competición mundial única en su género.</a:t>
            </a:r>
            <a:br>
              <a:rPr lang="es-ES_tradnl" sz="1200" dirty="0">
                <a:latin typeface="Montserrat" pitchFamily="2" charset="77"/>
              </a:rPr>
            </a:br>
            <a:endParaRPr lang="es-ES_tradnl" sz="1200" dirty="0">
              <a:latin typeface="Montserrat" pitchFamily="2" charset="77"/>
            </a:endParaRPr>
          </a:p>
          <a:p>
            <a:r>
              <a:rPr lang="es-ES_tradnl" sz="1200" dirty="0">
                <a:latin typeface="Montserrat" pitchFamily="2" charset="77"/>
              </a:rPr>
              <a:t>Más información en: </a:t>
            </a:r>
            <a:r>
              <a:rPr lang="es-ES_tradnl" sz="1200" u="sng" dirty="0">
                <a:latin typeface="Montserrat" pitchFamily="2" charset="77"/>
                <a:hlinkClick r:id="rId3"/>
              </a:rPr>
              <a:t>Destinationimagination.org/TFC</a:t>
            </a:r>
            <a:endParaRPr lang="es-ES_tradnl" sz="1200" dirty="0">
              <a:latin typeface="Montserrat" pitchFamily="2" charset="77"/>
            </a:endParaRPr>
          </a:p>
          <a:p>
            <a:pPr marL="0" lvl="0" indent="0" algn="l" rtl="0">
              <a:lnSpc>
                <a:spcPct val="150000"/>
              </a:lnSpc>
              <a:spcBef>
                <a:spcPts val="1000"/>
              </a:spcBef>
              <a:spcAft>
                <a:spcPts val="0"/>
              </a:spcAft>
              <a:buNone/>
            </a:pPr>
            <a:endParaRPr lang="es-ES_tradnl" sz="1100" dirty="0">
              <a:latin typeface="Montserrat Medium"/>
              <a:ea typeface="Montserrat Medium"/>
              <a:cs typeface="Montserrat Medium"/>
              <a:sym typeface="Montserrat Medium"/>
            </a:endParaRPr>
          </a:p>
        </p:txBody>
      </p:sp>
      <p:pic>
        <p:nvPicPr>
          <p:cNvPr id="212" name="Google Shape;212;p29"/>
          <p:cNvPicPr preferRelativeResize="0"/>
          <p:nvPr/>
        </p:nvPicPr>
        <p:blipFill>
          <a:blip r:embed="rId4">
            <a:alphaModFix/>
          </a:blip>
          <a:stretch>
            <a:fillRect/>
          </a:stretch>
        </p:blipFill>
        <p:spPr>
          <a:xfrm>
            <a:off x="0" y="139663"/>
            <a:ext cx="3757575" cy="4864175"/>
          </a:xfrm>
          <a:prstGeom prst="rect">
            <a:avLst/>
          </a:prstGeom>
          <a:noFill/>
          <a:ln>
            <a:noFill/>
          </a:ln>
        </p:spPr>
      </p:pic>
      <p:pic>
        <p:nvPicPr>
          <p:cNvPr id="213" name="Google Shape;213;p29"/>
          <p:cNvPicPr preferRelativeResize="0"/>
          <p:nvPr/>
        </p:nvPicPr>
        <p:blipFill>
          <a:blip r:embed="rId5">
            <a:alphaModFix/>
          </a:blip>
          <a:stretch>
            <a:fillRect/>
          </a:stretch>
        </p:blipFill>
        <p:spPr>
          <a:xfrm>
            <a:off x="4035928" y="439874"/>
            <a:ext cx="4798401" cy="7237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0"/>
          <p:cNvPicPr preferRelativeResize="0"/>
          <p:nvPr/>
        </p:nvPicPr>
        <p:blipFill rotWithShape="1">
          <a:blip r:embed="rId3">
            <a:alphaModFix/>
          </a:blip>
          <a:srcRect/>
          <a:stretch/>
        </p:blipFill>
        <p:spPr>
          <a:xfrm>
            <a:off x="349200" y="264600"/>
            <a:ext cx="1102175" cy="1102172"/>
          </a:xfrm>
          <a:prstGeom prst="rect">
            <a:avLst/>
          </a:prstGeom>
          <a:noFill/>
          <a:ln>
            <a:noFill/>
          </a:ln>
        </p:spPr>
      </p:pic>
      <p:sp>
        <p:nvSpPr>
          <p:cNvPr id="219" name="Google Shape;219;p30"/>
          <p:cNvSpPr txBox="1">
            <a:spLocks noGrp="1"/>
          </p:cNvSpPr>
          <p:nvPr>
            <p:ph type="title"/>
          </p:nvPr>
        </p:nvSpPr>
        <p:spPr>
          <a:xfrm>
            <a:off x="276100" y="1494150"/>
            <a:ext cx="2343000" cy="97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latin typeface="Montserrat ExtraBold"/>
                <a:ea typeface="Montserrat ExtraBold"/>
                <a:cs typeface="Montserrat ExtraBold"/>
                <a:sym typeface="Montserrat ExtraBold"/>
              </a:rPr>
              <a:t>NUESTRA COMUNIDAD</a:t>
            </a:r>
            <a:endParaRPr sz="2400" dirty="0">
              <a:latin typeface="Montserrat ExtraBold"/>
              <a:ea typeface="Montserrat ExtraBold"/>
              <a:cs typeface="Montserrat ExtraBold"/>
              <a:sym typeface="Montserrat ExtraBold"/>
            </a:endParaRPr>
          </a:p>
        </p:txBody>
      </p:sp>
      <p:sp>
        <p:nvSpPr>
          <p:cNvPr id="220" name="Google Shape;220;p30"/>
          <p:cNvSpPr/>
          <p:nvPr/>
        </p:nvSpPr>
        <p:spPr>
          <a:xfrm>
            <a:off x="8357700" y="4862700"/>
            <a:ext cx="786300" cy="280800"/>
          </a:xfrm>
          <a:prstGeom prst="rect">
            <a:avLst/>
          </a:prstGeom>
          <a:solidFill>
            <a:srgbClr val="F68B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QUIÉN</a:t>
            </a:r>
            <a:endParaRPr sz="1200" b="1" dirty="0">
              <a:solidFill>
                <a:schemeClr val="lt1"/>
              </a:solidFill>
              <a:latin typeface="Montserrat"/>
              <a:ea typeface="Montserrat"/>
              <a:cs typeface="Montserrat"/>
              <a:sym typeface="Montserrat"/>
            </a:endParaRPr>
          </a:p>
        </p:txBody>
      </p:sp>
      <p:pic>
        <p:nvPicPr>
          <p:cNvPr id="221" name="Google Shape;221;p30"/>
          <p:cNvPicPr preferRelativeResize="0"/>
          <p:nvPr/>
        </p:nvPicPr>
        <p:blipFill>
          <a:blip r:embed="rId4">
            <a:alphaModFix/>
          </a:blip>
          <a:stretch>
            <a:fillRect/>
          </a:stretch>
        </p:blipFill>
        <p:spPr>
          <a:xfrm>
            <a:off x="2934275" y="152400"/>
            <a:ext cx="5478225" cy="46619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1"/>
          <p:cNvPicPr preferRelativeResize="0"/>
          <p:nvPr/>
        </p:nvPicPr>
        <p:blipFill rotWithShape="1">
          <a:blip r:embed="rId3">
            <a:alphaModFix/>
          </a:blip>
          <a:srcRect/>
          <a:stretch/>
        </p:blipFill>
        <p:spPr>
          <a:xfrm>
            <a:off x="349200" y="264600"/>
            <a:ext cx="1102175" cy="1102172"/>
          </a:xfrm>
          <a:prstGeom prst="rect">
            <a:avLst/>
          </a:prstGeom>
          <a:noFill/>
          <a:ln>
            <a:noFill/>
          </a:ln>
        </p:spPr>
      </p:pic>
      <p:sp>
        <p:nvSpPr>
          <p:cNvPr id="227" name="Google Shape;227;p31"/>
          <p:cNvSpPr txBox="1"/>
          <p:nvPr/>
        </p:nvSpPr>
        <p:spPr>
          <a:xfrm>
            <a:off x="1791975" y="439350"/>
            <a:ext cx="6335700" cy="56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r>
              <a:rPr lang="en-GB" sz="1800" b="1" dirty="0">
                <a:solidFill>
                  <a:schemeClr val="dk1"/>
                </a:solidFill>
                <a:latin typeface="Montserrat"/>
                <a:ea typeface="Montserrat"/>
                <a:cs typeface="Montserrat"/>
                <a:sym typeface="Montserrat"/>
              </a:rPr>
              <a:t>¿</a:t>
            </a:r>
            <a:r>
              <a:rPr lang="en-GB" sz="1800" b="1" dirty="0" err="1">
                <a:solidFill>
                  <a:schemeClr val="dk1"/>
                </a:solidFill>
                <a:latin typeface="Montserrat"/>
                <a:ea typeface="Montserrat"/>
                <a:cs typeface="Montserrat"/>
                <a:sym typeface="Montserrat"/>
              </a:rPr>
              <a:t>Quién</a:t>
            </a:r>
            <a:r>
              <a:rPr lang="en-GB" sz="1800" b="1" dirty="0">
                <a:solidFill>
                  <a:schemeClr val="dk1"/>
                </a:solidFill>
                <a:latin typeface="Montserrat"/>
                <a:ea typeface="Montserrat"/>
                <a:cs typeface="Montserrat"/>
                <a:sym typeface="Montserrat"/>
              </a:rPr>
              <a:t> </a:t>
            </a:r>
            <a:r>
              <a:rPr lang="en-GB" sz="1800" b="1" dirty="0" err="1">
                <a:solidFill>
                  <a:schemeClr val="dk1"/>
                </a:solidFill>
                <a:latin typeface="Montserrat"/>
                <a:ea typeface="Montserrat"/>
                <a:cs typeface="Montserrat"/>
                <a:sym typeface="Montserrat"/>
              </a:rPr>
              <a:t>hace</a:t>
            </a:r>
            <a:r>
              <a:rPr lang="en-GB" sz="1800" b="1" dirty="0">
                <a:solidFill>
                  <a:schemeClr val="dk1"/>
                </a:solidFill>
                <a:latin typeface="Montserrat"/>
                <a:ea typeface="Montserrat"/>
                <a:cs typeface="Montserrat"/>
                <a:sym typeface="Montserrat"/>
              </a:rPr>
              <a:t> Destination Imagination?</a:t>
            </a:r>
            <a:endParaRPr lang="en-GB" sz="1800" dirty="0"/>
          </a:p>
        </p:txBody>
      </p:sp>
      <p:pic>
        <p:nvPicPr>
          <p:cNvPr id="233" name="Google Shape;233;p31"/>
          <p:cNvPicPr preferRelativeResize="0"/>
          <p:nvPr/>
        </p:nvPicPr>
        <p:blipFill>
          <a:blip r:embed="rId4">
            <a:alphaModFix/>
          </a:blip>
          <a:stretch>
            <a:fillRect/>
          </a:stretch>
        </p:blipFill>
        <p:spPr>
          <a:xfrm>
            <a:off x="5989448" y="2362178"/>
            <a:ext cx="1258801" cy="1257747"/>
          </a:xfrm>
          <a:prstGeom prst="rect">
            <a:avLst/>
          </a:prstGeom>
          <a:noFill/>
          <a:ln>
            <a:noFill/>
          </a:ln>
        </p:spPr>
      </p:pic>
      <p:pic>
        <p:nvPicPr>
          <p:cNvPr id="234" name="Google Shape;234;p31"/>
          <p:cNvPicPr preferRelativeResize="0"/>
          <p:nvPr/>
        </p:nvPicPr>
        <p:blipFill>
          <a:blip r:embed="rId5">
            <a:alphaModFix/>
          </a:blip>
          <a:stretch>
            <a:fillRect/>
          </a:stretch>
        </p:blipFill>
        <p:spPr>
          <a:xfrm>
            <a:off x="347099" y="2362196"/>
            <a:ext cx="1258801" cy="1257729"/>
          </a:xfrm>
          <a:prstGeom prst="rect">
            <a:avLst/>
          </a:prstGeom>
          <a:noFill/>
          <a:ln>
            <a:noFill/>
          </a:ln>
        </p:spPr>
      </p:pic>
      <p:pic>
        <p:nvPicPr>
          <p:cNvPr id="235" name="Google Shape;235;p31"/>
          <p:cNvPicPr preferRelativeResize="0"/>
          <p:nvPr/>
        </p:nvPicPr>
        <p:blipFill>
          <a:blip r:embed="rId6">
            <a:alphaModFix/>
          </a:blip>
          <a:stretch>
            <a:fillRect/>
          </a:stretch>
        </p:blipFill>
        <p:spPr>
          <a:xfrm>
            <a:off x="2193875" y="2362175"/>
            <a:ext cx="1258801" cy="1257750"/>
          </a:xfrm>
          <a:prstGeom prst="rect">
            <a:avLst/>
          </a:prstGeom>
          <a:noFill/>
          <a:ln>
            <a:noFill/>
          </a:ln>
        </p:spPr>
      </p:pic>
      <p:pic>
        <p:nvPicPr>
          <p:cNvPr id="236" name="Google Shape;236;p31"/>
          <p:cNvPicPr preferRelativeResize="0"/>
          <p:nvPr/>
        </p:nvPicPr>
        <p:blipFill>
          <a:blip r:embed="rId7">
            <a:alphaModFix/>
          </a:blip>
          <a:stretch>
            <a:fillRect/>
          </a:stretch>
        </p:blipFill>
        <p:spPr>
          <a:xfrm>
            <a:off x="7484949" y="2362172"/>
            <a:ext cx="1258801" cy="1257753"/>
          </a:xfrm>
          <a:prstGeom prst="rect">
            <a:avLst/>
          </a:prstGeom>
          <a:noFill/>
          <a:ln>
            <a:noFill/>
          </a:ln>
        </p:spPr>
      </p:pic>
      <p:pic>
        <p:nvPicPr>
          <p:cNvPr id="237" name="Google Shape;237;p31"/>
          <p:cNvPicPr preferRelativeResize="0"/>
          <p:nvPr/>
        </p:nvPicPr>
        <p:blipFill>
          <a:blip r:embed="rId8">
            <a:alphaModFix/>
          </a:blip>
          <a:stretch>
            <a:fillRect/>
          </a:stretch>
        </p:blipFill>
        <p:spPr>
          <a:xfrm>
            <a:off x="4176277" y="2362181"/>
            <a:ext cx="1258801" cy="1257744"/>
          </a:xfrm>
          <a:prstGeom prst="rect">
            <a:avLst/>
          </a:prstGeom>
          <a:noFill/>
          <a:ln>
            <a:noFill/>
          </a:ln>
        </p:spPr>
      </p:pic>
      <p:sp>
        <p:nvSpPr>
          <p:cNvPr id="238" name="Google Shape;238;p31"/>
          <p:cNvSpPr/>
          <p:nvPr/>
        </p:nvSpPr>
        <p:spPr>
          <a:xfrm>
            <a:off x="8357700" y="4862700"/>
            <a:ext cx="786300" cy="280800"/>
          </a:xfrm>
          <a:prstGeom prst="rect">
            <a:avLst/>
          </a:prstGeom>
          <a:solidFill>
            <a:srgbClr val="F68B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QUIÉN</a:t>
            </a:r>
            <a:endParaRPr sz="1200" b="1" dirty="0">
              <a:solidFill>
                <a:schemeClr val="lt1"/>
              </a:solidFill>
              <a:latin typeface="Montserrat"/>
              <a:ea typeface="Montserrat"/>
              <a:cs typeface="Montserrat"/>
              <a:sym typeface="Montserrat"/>
            </a:endParaRPr>
          </a:p>
        </p:txBody>
      </p:sp>
      <p:sp>
        <p:nvSpPr>
          <p:cNvPr id="12" name="Google Shape;230;p30">
            <a:extLst>
              <a:ext uri="{FF2B5EF4-FFF2-40B4-BE49-F238E27FC236}">
                <a16:creationId xmlns:a16="http://schemas.microsoft.com/office/drawing/2014/main" id="{6B66E159-4D22-515E-4588-F949F2DA32B2}"/>
              </a:ext>
            </a:extLst>
          </p:cNvPr>
          <p:cNvSpPr txBox="1"/>
          <p:nvPr/>
        </p:nvSpPr>
        <p:spPr>
          <a:xfrm>
            <a:off x="288751" y="1709500"/>
            <a:ext cx="13755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SemiBold"/>
                <a:ea typeface="Montserrat SemiBold"/>
                <a:cs typeface="Montserrat SemiBold"/>
                <a:sym typeface="Montserrat SemiBold"/>
              </a:rPr>
              <a:t>ESTUDIANTES</a:t>
            </a:r>
            <a:endParaRPr sz="1200">
              <a:latin typeface="Montserrat SemiBold"/>
              <a:ea typeface="Montserrat SemiBold"/>
              <a:cs typeface="Montserrat SemiBold"/>
              <a:sym typeface="Montserrat SemiBold"/>
            </a:endParaRPr>
          </a:p>
        </p:txBody>
      </p:sp>
      <p:sp>
        <p:nvSpPr>
          <p:cNvPr id="13" name="Google Shape;231;p30">
            <a:extLst>
              <a:ext uri="{FF2B5EF4-FFF2-40B4-BE49-F238E27FC236}">
                <a16:creationId xmlns:a16="http://schemas.microsoft.com/office/drawing/2014/main" id="{D9E7FFBB-7428-D183-20BD-D03688CC5BB3}"/>
              </a:ext>
            </a:extLst>
          </p:cNvPr>
          <p:cNvSpPr txBox="1"/>
          <p:nvPr/>
        </p:nvSpPr>
        <p:spPr>
          <a:xfrm>
            <a:off x="1899725" y="1631200"/>
            <a:ext cx="1972500" cy="53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SemiBold"/>
                <a:ea typeface="Montserrat SemiBold"/>
                <a:cs typeface="Montserrat SemiBold"/>
                <a:sym typeface="Montserrat SemiBold"/>
              </a:rPr>
              <a:t>DOCENTES Y ADMINISTRADORES</a:t>
            </a:r>
            <a:endParaRPr sz="1200">
              <a:latin typeface="Montserrat SemiBold"/>
              <a:ea typeface="Montserrat SemiBold"/>
              <a:cs typeface="Montserrat SemiBold"/>
              <a:sym typeface="Montserrat SemiBold"/>
            </a:endParaRPr>
          </a:p>
        </p:txBody>
      </p:sp>
      <p:sp>
        <p:nvSpPr>
          <p:cNvPr id="14" name="Google Shape;232;p30">
            <a:extLst>
              <a:ext uri="{FF2B5EF4-FFF2-40B4-BE49-F238E27FC236}">
                <a16:creationId xmlns:a16="http://schemas.microsoft.com/office/drawing/2014/main" id="{BFE005B2-91DE-24E6-4814-44A5DF5B859F}"/>
              </a:ext>
            </a:extLst>
          </p:cNvPr>
          <p:cNvSpPr txBox="1"/>
          <p:nvPr/>
        </p:nvSpPr>
        <p:spPr>
          <a:xfrm>
            <a:off x="4040656" y="1709500"/>
            <a:ext cx="15966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SemiBold"/>
                <a:ea typeface="Montserrat SemiBold"/>
                <a:cs typeface="Montserrat SemiBold"/>
                <a:sym typeface="Montserrat SemiBold"/>
              </a:rPr>
              <a:t>VOLUNTARIOS</a:t>
            </a:r>
            <a:endParaRPr sz="1200">
              <a:latin typeface="Montserrat SemiBold"/>
              <a:ea typeface="Montserrat SemiBold"/>
              <a:cs typeface="Montserrat SemiBold"/>
              <a:sym typeface="Montserrat SemiBold"/>
            </a:endParaRPr>
          </a:p>
        </p:txBody>
      </p:sp>
      <p:sp>
        <p:nvSpPr>
          <p:cNvPr id="15" name="Google Shape;233;p30">
            <a:extLst>
              <a:ext uri="{FF2B5EF4-FFF2-40B4-BE49-F238E27FC236}">
                <a16:creationId xmlns:a16="http://schemas.microsoft.com/office/drawing/2014/main" id="{208D4D8F-3887-C1F7-B31F-D161F3FDE8D7}"/>
              </a:ext>
            </a:extLst>
          </p:cNvPr>
          <p:cNvSpPr txBox="1"/>
          <p:nvPr/>
        </p:nvSpPr>
        <p:spPr>
          <a:xfrm>
            <a:off x="5931091" y="1631200"/>
            <a:ext cx="1375500" cy="53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SemiBold"/>
                <a:ea typeface="Montserrat SemiBold"/>
                <a:cs typeface="Montserrat SemiBold"/>
                <a:sym typeface="Montserrat SemiBold"/>
              </a:rPr>
              <a:t>PADRES &amp; GUARDIANES</a:t>
            </a:r>
            <a:endParaRPr sz="1200">
              <a:latin typeface="Montserrat SemiBold"/>
              <a:ea typeface="Montserrat SemiBold"/>
              <a:cs typeface="Montserrat SemiBold"/>
              <a:sym typeface="Montserrat SemiBold"/>
            </a:endParaRPr>
          </a:p>
        </p:txBody>
      </p:sp>
      <p:sp>
        <p:nvSpPr>
          <p:cNvPr id="16" name="Google Shape;234;p30">
            <a:extLst>
              <a:ext uri="{FF2B5EF4-FFF2-40B4-BE49-F238E27FC236}">
                <a16:creationId xmlns:a16="http://schemas.microsoft.com/office/drawing/2014/main" id="{4FD1DFF6-BBF8-577A-75F9-530C92D90949}"/>
              </a:ext>
            </a:extLst>
          </p:cNvPr>
          <p:cNvSpPr txBox="1"/>
          <p:nvPr/>
        </p:nvSpPr>
        <p:spPr>
          <a:xfrm>
            <a:off x="7338100" y="1709500"/>
            <a:ext cx="15525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SemiBold"/>
                <a:ea typeface="Montserrat SemiBold"/>
                <a:cs typeface="Montserrat SemiBold"/>
                <a:sym typeface="Montserrat SemiBold"/>
              </a:rPr>
              <a:t>EX ESTUDIANTES</a:t>
            </a:r>
            <a:endParaRPr sz="1200">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1702000" y="557138"/>
            <a:ext cx="6747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ontserrat ExtraBold"/>
                <a:ea typeface="Montserrat ExtraBold"/>
                <a:cs typeface="Montserrat ExtraBold"/>
                <a:sym typeface="Montserrat ExtraBold"/>
              </a:rPr>
              <a:t>AGENDA</a:t>
            </a:r>
            <a:endParaRPr sz="2400">
              <a:latin typeface="Montserrat ExtraBold"/>
              <a:ea typeface="Montserrat ExtraBold"/>
              <a:cs typeface="Montserrat ExtraBold"/>
              <a:sym typeface="Montserrat ExtraBold"/>
            </a:endParaRPr>
          </a:p>
        </p:txBody>
      </p:sp>
      <p:pic>
        <p:nvPicPr>
          <p:cNvPr id="63" name="Google Shape;63;p14"/>
          <p:cNvPicPr preferRelativeResize="0"/>
          <p:nvPr/>
        </p:nvPicPr>
        <p:blipFill>
          <a:blip r:embed="rId3">
            <a:alphaModFix/>
          </a:blip>
          <a:stretch>
            <a:fillRect/>
          </a:stretch>
        </p:blipFill>
        <p:spPr>
          <a:xfrm>
            <a:off x="349200" y="344875"/>
            <a:ext cx="1102175" cy="1102175"/>
          </a:xfrm>
          <a:prstGeom prst="rect">
            <a:avLst/>
          </a:prstGeom>
          <a:noFill/>
          <a:ln>
            <a:noFill/>
          </a:ln>
        </p:spPr>
      </p:pic>
      <p:sp>
        <p:nvSpPr>
          <p:cNvPr id="64" name="Google Shape;64;p14"/>
          <p:cNvSpPr txBox="1"/>
          <p:nvPr/>
        </p:nvSpPr>
        <p:spPr>
          <a:xfrm>
            <a:off x="860663" y="2014300"/>
            <a:ext cx="9600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Montserrat SemiBold"/>
                <a:ea typeface="Montserrat SemiBold"/>
                <a:cs typeface="Montserrat SemiBold"/>
                <a:sym typeface="Montserrat SemiBold"/>
              </a:rPr>
              <a:t>QUÉ</a:t>
            </a:r>
            <a:endParaRPr dirty="0">
              <a:latin typeface="Montserrat SemiBold"/>
              <a:ea typeface="Montserrat SemiBold"/>
              <a:cs typeface="Montserrat SemiBold"/>
              <a:sym typeface="Montserrat SemiBold"/>
            </a:endParaRPr>
          </a:p>
        </p:txBody>
      </p:sp>
      <p:sp>
        <p:nvSpPr>
          <p:cNvPr id="65" name="Google Shape;65;p14"/>
          <p:cNvSpPr txBox="1"/>
          <p:nvPr/>
        </p:nvSpPr>
        <p:spPr>
          <a:xfrm>
            <a:off x="2425363" y="2014300"/>
            <a:ext cx="9600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Montserrat SemiBold"/>
                <a:ea typeface="Montserrat SemiBold"/>
                <a:cs typeface="Montserrat SemiBold"/>
                <a:sym typeface="Montserrat SemiBold"/>
              </a:rPr>
              <a:t>QUIÉN</a:t>
            </a:r>
            <a:endParaRPr dirty="0">
              <a:latin typeface="Montserrat SemiBold"/>
              <a:ea typeface="Montserrat SemiBold"/>
              <a:cs typeface="Montserrat SemiBold"/>
              <a:sym typeface="Montserrat SemiBold"/>
            </a:endParaRPr>
          </a:p>
        </p:txBody>
      </p:sp>
      <p:sp>
        <p:nvSpPr>
          <p:cNvPr id="66" name="Google Shape;66;p14"/>
          <p:cNvSpPr txBox="1"/>
          <p:nvPr/>
        </p:nvSpPr>
        <p:spPr>
          <a:xfrm>
            <a:off x="3990049" y="2014300"/>
            <a:ext cx="1051077"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Montserrat SemiBold"/>
                <a:ea typeface="Montserrat SemiBold"/>
                <a:cs typeface="Montserrat SemiBold"/>
                <a:sym typeface="Montserrat SemiBold"/>
              </a:rPr>
              <a:t>POR QUÉ</a:t>
            </a:r>
            <a:endParaRPr dirty="0">
              <a:latin typeface="Montserrat SemiBold"/>
              <a:ea typeface="Montserrat SemiBold"/>
              <a:cs typeface="Montserrat SemiBold"/>
              <a:sym typeface="Montserrat SemiBold"/>
            </a:endParaRPr>
          </a:p>
        </p:txBody>
      </p:sp>
      <p:sp>
        <p:nvSpPr>
          <p:cNvPr id="67" name="Google Shape;67;p14"/>
          <p:cNvSpPr txBox="1"/>
          <p:nvPr/>
        </p:nvSpPr>
        <p:spPr>
          <a:xfrm>
            <a:off x="5554719" y="2014300"/>
            <a:ext cx="9600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Montserrat SemiBold"/>
                <a:ea typeface="Montserrat SemiBold"/>
                <a:cs typeface="Montserrat SemiBold"/>
                <a:sym typeface="Montserrat SemiBold"/>
              </a:rPr>
              <a:t>CÓMO</a:t>
            </a:r>
            <a:endParaRPr dirty="0">
              <a:latin typeface="Montserrat SemiBold"/>
              <a:ea typeface="Montserrat SemiBold"/>
              <a:cs typeface="Montserrat SemiBold"/>
              <a:sym typeface="Montserrat SemiBold"/>
            </a:endParaRPr>
          </a:p>
        </p:txBody>
      </p:sp>
      <p:sp>
        <p:nvSpPr>
          <p:cNvPr id="68" name="Google Shape;68;p14"/>
          <p:cNvSpPr txBox="1"/>
          <p:nvPr/>
        </p:nvSpPr>
        <p:spPr>
          <a:xfrm>
            <a:off x="7028312" y="2014300"/>
            <a:ext cx="1421588"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Montserrat SemiBold"/>
                <a:ea typeface="Montserrat SemiBold"/>
                <a:cs typeface="Montserrat SemiBold"/>
                <a:sym typeface="Montserrat SemiBold"/>
              </a:rPr>
              <a:t>PREGUNTAS</a:t>
            </a:r>
            <a:endParaRPr dirty="0">
              <a:latin typeface="Montserrat SemiBold"/>
              <a:ea typeface="Montserrat SemiBold"/>
              <a:cs typeface="Montserrat SemiBold"/>
              <a:sym typeface="Montserrat SemiBold"/>
            </a:endParaRPr>
          </a:p>
        </p:txBody>
      </p:sp>
      <p:pic>
        <p:nvPicPr>
          <p:cNvPr id="69" name="Google Shape;69;p14"/>
          <p:cNvPicPr preferRelativeResize="0"/>
          <p:nvPr/>
        </p:nvPicPr>
        <p:blipFill>
          <a:blip r:embed="rId4">
            <a:alphaModFix/>
          </a:blip>
          <a:stretch>
            <a:fillRect/>
          </a:stretch>
        </p:blipFill>
        <p:spPr>
          <a:xfrm>
            <a:off x="5554719" y="2521400"/>
            <a:ext cx="959999" cy="959999"/>
          </a:xfrm>
          <a:prstGeom prst="rect">
            <a:avLst/>
          </a:prstGeom>
          <a:noFill/>
          <a:ln>
            <a:noFill/>
          </a:ln>
        </p:spPr>
      </p:pic>
      <p:pic>
        <p:nvPicPr>
          <p:cNvPr id="70" name="Google Shape;70;p14"/>
          <p:cNvPicPr preferRelativeResize="0"/>
          <p:nvPr/>
        </p:nvPicPr>
        <p:blipFill>
          <a:blip r:embed="rId5">
            <a:alphaModFix/>
          </a:blip>
          <a:stretch>
            <a:fillRect/>
          </a:stretch>
        </p:blipFill>
        <p:spPr>
          <a:xfrm>
            <a:off x="7304650" y="2521400"/>
            <a:ext cx="959999" cy="959999"/>
          </a:xfrm>
          <a:prstGeom prst="rect">
            <a:avLst/>
          </a:prstGeom>
          <a:noFill/>
          <a:ln>
            <a:noFill/>
          </a:ln>
        </p:spPr>
      </p:pic>
      <p:pic>
        <p:nvPicPr>
          <p:cNvPr id="71" name="Google Shape;71;p14"/>
          <p:cNvPicPr preferRelativeResize="0"/>
          <p:nvPr/>
        </p:nvPicPr>
        <p:blipFill>
          <a:blip r:embed="rId6">
            <a:alphaModFix/>
          </a:blip>
          <a:stretch>
            <a:fillRect/>
          </a:stretch>
        </p:blipFill>
        <p:spPr>
          <a:xfrm>
            <a:off x="876487" y="2537225"/>
            <a:ext cx="928351" cy="928351"/>
          </a:xfrm>
          <a:prstGeom prst="rect">
            <a:avLst/>
          </a:prstGeom>
          <a:noFill/>
          <a:ln>
            <a:noFill/>
          </a:ln>
        </p:spPr>
      </p:pic>
      <p:pic>
        <p:nvPicPr>
          <p:cNvPr id="72" name="Google Shape;72;p14"/>
          <p:cNvPicPr preferRelativeResize="0"/>
          <p:nvPr/>
        </p:nvPicPr>
        <p:blipFill>
          <a:blip r:embed="rId7">
            <a:alphaModFix/>
          </a:blip>
          <a:stretch>
            <a:fillRect/>
          </a:stretch>
        </p:blipFill>
        <p:spPr>
          <a:xfrm>
            <a:off x="2425363" y="2521400"/>
            <a:ext cx="959999" cy="959999"/>
          </a:xfrm>
          <a:prstGeom prst="rect">
            <a:avLst/>
          </a:prstGeom>
          <a:noFill/>
          <a:ln>
            <a:noFill/>
          </a:ln>
        </p:spPr>
      </p:pic>
      <p:pic>
        <p:nvPicPr>
          <p:cNvPr id="73" name="Google Shape;73;p14"/>
          <p:cNvPicPr preferRelativeResize="0"/>
          <p:nvPr/>
        </p:nvPicPr>
        <p:blipFill>
          <a:blip r:embed="rId8">
            <a:alphaModFix/>
          </a:blip>
          <a:stretch>
            <a:fillRect/>
          </a:stretch>
        </p:blipFill>
        <p:spPr>
          <a:xfrm>
            <a:off x="3990052" y="2521021"/>
            <a:ext cx="960000" cy="96076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2"/>
          <p:cNvPicPr preferRelativeResize="0"/>
          <p:nvPr/>
        </p:nvPicPr>
        <p:blipFill rotWithShape="1">
          <a:blip r:embed="rId3">
            <a:alphaModFix/>
          </a:blip>
          <a:srcRect t="39" b="39"/>
          <a:stretch/>
        </p:blipFill>
        <p:spPr>
          <a:xfrm>
            <a:off x="349200" y="264600"/>
            <a:ext cx="1102175" cy="1102172"/>
          </a:xfrm>
          <a:prstGeom prst="rect">
            <a:avLst/>
          </a:prstGeom>
          <a:noFill/>
          <a:ln>
            <a:noFill/>
          </a:ln>
        </p:spPr>
      </p:pic>
      <p:sp>
        <p:nvSpPr>
          <p:cNvPr id="244" name="Google Shape;244;p32"/>
          <p:cNvSpPr txBox="1"/>
          <p:nvPr/>
        </p:nvSpPr>
        <p:spPr>
          <a:xfrm>
            <a:off x="1711075" y="264600"/>
            <a:ext cx="7041900" cy="1296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r>
              <a:rPr lang="en-GB" sz="1800" dirty="0">
                <a:solidFill>
                  <a:schemeClr val="dk1"/>
                </a:solidFill>
                <a:latin typeface="Montserrat Black"/>
                <a:ea typeface="Montserrat Black"/>
                <a:cs typeface="Montserrat Black"/>
                <a:sym typeface="Montserrat Black"/>
              </a:rPr>
              <a:t>La </a:t>
            </a:r>
            <a:r>
              <a:rPr lang="en-GB" sz="1800" dirty="0" err="1">
                <a:solidFill>
                  <a:schemeClr val="dk1"/>
                </a:solidFill>
                <a:latin typeface="Montserrat Black"/>
                <a:ea typeface="Montserrat Black"/>
                <a:cs typeface="Montserrat Black"/>
                <a:sym typeface="Montserrat Black"/>
              </a:rPr>
              <a:t>fuerza</a:t>
            </a:r>
            <a:r>
              <a:rPr lang="en-GB" sz="1800" dirty="0">
                <a:solidFill>
                  <a:schemeClr val="dk1"/>
                </a:solidFill>
                <a:latin typeface="Montserrat Black"/>
                <a:ea typeface="Montserrat Black"/>
                <a:cs typeface="Montserrat Black"/>
                <a:sym typeface="Montserrat Black"/>
              </a:rPr>
              <a:t> </a:t>
            </a:r>
            <a:r>
              <a:rPr lang="en-GB" sz="1800" dirty="0" err="1">
                <a:solidFill>
                  <a:schemeClr val="dk1"/>
                </a:solidFill>
                <a:latin typeface="Montserrat Black"/>
                <a:ea typeface="Montserrat Black"/>
                <a:cs typeface="Montserrat Black"/>
                <a:sym typeface="Montserrat Black"/>
              </a:rPr>
              <a:t>laboral</a:t>
            </a:r>
            <a:r>
              <a:rPr lang="en-GB" sz="1800" dirty="0">
                <a:solidFill>
                  <a:schemeClr val="dk1"/>
                </a:solidFill>
                <a:latin typeface="Montserrat Black"/>
                <a:ea typeface="Montserrat Black"/>
                <a:cs typeface="Montserrat Black"/>
                <a:sym typeface="Montserrat Black"/>
              </a:rPr>
              <a:t> del </a:t>
            </a:r>
            <a:r>
              <a:rPr lang="en-GB" sz="1800" dirty="0" err="1">
                <a:solidFill>
                  <a:schemeClr val="dk1"/>
                </a:solidFill>
                <a:latin typeface="Montserrat Black"/>
                <a:ea typeface="Montserrat Black"/>
                <a:cs typeface="Montserrat Black"/>
                <a:sym typeface="Montserrat Black"/>
              </a:rPr>
              <a:t>futuro</a:t>
            </a:r>
            <a:endParaRPr lang="en-GB" sz="1000" dirty="0">
              <a:solidFill>
                <a:schemeClr val="dk1"/>
              </a:solidFill>
              <a:latin typeface="Montserrat Black"/>
              <a:ea typeface="Montserrat Black"/>
              <a:cs typeface="Montserrat Black"/>
              <a:sym typeface="Montserrat Black"/>
            </a:endParaRPr>
          </a:p>
          <a:p>
            <a:pPr marL="0" lvl="0" indent="0" algn="l" rtl="0">
              <a:lnSpc>
                <a:spcPct val="150000"/>
              </a:lnSpc>
              <a:spcBef>
                <a:spcPts val="1000"/>
              </a:spcBef>
              <a:spcAft>
                <a:spcPts val="0"/>
              </a:spcAft>
              <a:buNone/>
            </a:pPr>
            <a:r>
              <a:rPr lang="es-ES_tradnl" sz="1000" dirty="0">
                <a:solidFill>
                  <a:schemeClr val="dk1"/>
                </a:solidFill>
                <a:latin typeface="Montserrat Medium"/>
                <a:ea typeface="Montserrat Medium"/>
                <a:cs typeface="Montserrat Medium"/>
                <a:sym typeface="Montserrat Medium"/>
              </a:rPr>
              <a:t>Aunque no sabemos cómo serán estos trabajos, sabemos las habilidades que se necesitarán, habilidades que DI ayuda a los estudiantes a adquirir, incluida la resolución creativa de problemas, el pensamiento crítico y la gestión de proyectos.</a:t>
            </a:r>
            <a:endParaRPr lang="es-ES_tradnl" sz="1000" dirty="0">
              <a:latin typeface="Montserrat Medium"/>
              <a:ea typeface="Montserrat Medium"/>
              <a:cs typeface="Montserrat Medium"/>
              <a:sym typeface="Montserrat Medium"/>
            </a:endParaRPr>
          </a:p>
        </p:txBody>
      </p:sp>
      <p:sp>
        <p:nvSpPr>
          <p:cNvPr id="245" name="Google Shape;245;p32"/>
          <p:cNvSpPr/>
          <p:nvPr/>
        </p:nvSpPr>
        <p:spPr>
          <a:xfrm>
            <a:off x="8198778" y="4862700"/>
            <a:ext cx="945222" cy="280800"/>
          </a:xfrm>
          <a:prstGeom prst="rect">
            <a:avLst/>
          </a:prstGeom>
          <a:solidFill>
            <a:srgbClr val="8AC4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POR QUÉ</a:t>
            </a:r>
            <a:endParaRPr sz="1200" b="1" dirty="0">
              <a:solidFill>
                <a:schemeClr val="lt1"/>
              </a:solidFill>
              <a:latin typeface="Montserrat"/>
              <a:ea typeface="Montserrat"/>
              <a:cs typeface="Montserrat"/>
              <a:sym typeface="Montserrat"/>
            </a:endParaRPr>
          </a:p>
        </p:txBody>
      </p:sp>
      <p:sp>
        <p:nvSpPr>
          <p:cNvPr id="246" name="Google Shape;246;p32"/>
          <p:cNvSpPr txBox="1"/>
          <p:nvPr/>
        </p:nvSpPr>
        <p:spPr>
          <a:xfrm>
            <a:off x="1675250" y="2145113"/>
            <a:ext cx="6012900" cy="6555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s-ES_tradnl" sz="1100" dirty="0">
                <a:solidFill>
                  <a:schemeClr val="dk1"/>
                </a:solidFill>
                <a:latin typeface="Montserrat Medium"/>
                <a:ea typeface="Montserrat Medium"/>
                <a:cs typeface="Montserrat Medium"/>
                <a:sym typeface="Montserrat Medium"/>
              </a:rPr>
              <a:t>El 60 % de los directores ejecutivos encuestados mencionaron la creatividad como la cualidad de liderazgo más importante, en comparación con el 52 % para la integridad y el 35 % para el pensamiento global.</a:t>
            </a:r>
          </a:p>
          <a:p>
            <a:pPr marL="0" lvl="0" indent="0" algn="l" rtl="0">
              <a:lnSpc>
                <a:spcPct val="150000"/>
              </a:lnSpc>
              <a:spcBef>
                <a:spcPts val="0"/>
              </a:spcBef>
              <a:spcAft>
                <a:spcPts val="0"/>
              </a:spcAft>
              <a:buNone/>
            </a:pPr>
            <a:r>
              <a:rPr lang="es-ES_tradnl" sz="1100" dirty="0">
                <a:solidFill>
                  <a:schemeClr val="dk1"/>
                </a:solidFill>
                <a:latin typeface="Montserrat Medium"/>
                <a:ea typeface="Montserrat Medium"/>
                <a:cs typeface="Montserrat Medium"/>
                <a:sym typeface="Montserrat Medium"/>
              </a:rPr>
              <a:t>– IBM Global CEO </a:t>
            </a:r>
            <a:r>
              <a:rPr lang="es-ES_tradnl" sz="1100" dirty="0" err="1">
                <a:solidFill>
                  <a:schemeClr val="dk1"/>
                </a:solidFill>
                <a:latin typeface="Montserrat Medium"/>
                <a:ea typeface="Montserrat Medium"/>
                <a:cs typeface="Montserrat Medium"/>
                <a:sym typeface="Montserrat Medium"/>
              </a:rPr>
              <a:t>Study</a:t>
            </a:r>
            <a:endParaRPr lang="es-ES_tradnl" sz="1100" dirty="0">
              <a:solidFill>
                <a:schemeClr val="dk1"/>
              </a:solidFill>
              <a:latin typeface="Montserrat Medium"/>
              <a:ea typeface="Montserrat Medium"/>
              <a:cs typeface="Montserrat Medium"/>
              <a:sym typeface="Montserrat Medium"/>
            </a:endParaRPr>
          </a:p>
        </p:txBody>
      </p:sp>
      <p:sp>
        <p:nvSpPr>
          <p:cNvPr id="247" name="Google Shape;247;p32"/>
          <p:cNvSpPr txBox="1"/>
          <p:nvPr/>
        </p:nvSpPr>
        <p:spPr>
          <a:xfrm>
            <a:off x="1675250" y="3384825"/>
            <a:ext cx="6221100" cy="5274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s-ES_tradnl" sz="1100" dirty="0">
                <a:solidFill>
                  <a:schemeClr val="dk1"/>
                </a:solidFill>
                <a:latin typeface="Montserrat Medium"/>
                <a:ea typeface="Montserrat Medium"/>
                <a:cs typeface="Montserrat Medium"/>
                <a:sym typeface="Montserrat Medium"/>
              </a:rPr>
              <a:t>El 65% de los estudiantes de hoy se emplearán en trabajos que aún no se han inventado.</a:t>
            </a:r>
          </a:p>
          <a:p>
            <a:pPr marL="0" lvl="0" indent="0" algn="l" rtl="0">
              <a:lnSpc>
                <a:spcPct val="150000"/>
              </a:lnSpc>
              <a:spcBef>
                <a:spcPts val="0"/>
              </a:spcBef>
              <a:spcAft>
                <a:spcPts val="0"/>
              </a:spcAft>
              <a:buNone/>
            </a:pPr>
            <a:r>
              <a:rPr lang="es-ES_tradnl" sz="1100" dirty="0">
                <a:solidFill>
                  <a:schemeClr val="dk1"/>
                </a:solidFill>
                <a:latin typeface="Montserrat Medium"/>
                <a:ea typeface="Montserrat Medium"/>
                <a:cs typeface="Montserrat Medium"/>
                <a:sym typeface="Montserrat Medium"/>
              </a:rPr>
              <a:t>– U.S. </a:t>
            </a:r>
            <a:r>
              <a:rPr lang="es-ES_tradnl" sz="1100" dirty="0" err="1">
                <a:solidFill>
                  <a:schemeClr val="dk1"/>
                </a:solidFill>
                <a:latin typeface="Montserrat Medium"/>
                <a:ea typeface="Montserrat Medium"/>
                <a:cs typeface="Montserrat Medium"/>
                <a:sym typeface="Montserrat Medium"/>
              </a:rPr>
              <a:t>Department</a:t>
            </a:r>
            <a:r>
              <a:rPr lang="es-ES_tradnl" sz="1100" dirty="0">
                <a:solidFill>
                  <a:schemeClr val="dk1"/>
                </a:solidFill>
                <a:latin typeface="Montserrat Medium"/>
                <a:ea typeface="Montserrat Medium"/>
                <a:cs typeface="Montserrat Medium"/>
                <a:sym typeface="Montserrat Medium"/>
              </a:rPr>
              <a:t> </a:t>
            </a:r>
            <a:r>
              <a:rPr lang="es-ES_tradnl" sz="1100" dirty="0" err="1">
                <a:solidFill>
                  <a:schemeClr val="dk1"/>
                </a:solidFill>
                <a:latin typeface="Montserrat Medium"/>
                <a:ea typeface="Montserrat Medium"/>
                <a:cs typeface="Montserrat Medium"/>
                <a:sym typeface="Montserrat Medium"/>
              </a:rPr>
              <a:t>of</a:t>
            </a:r>
            <a:r>
              <a:rPr lang="es-ES_tradnl" sz="1100" dirty="0">
                <a:solidFill>
                  <a:schemeClr val="dk1"/>
                </a:solidFill>
                <a:latin typeface="Montserrat Medium"/>
                <a:ea typeface="Montserrat Medium"/>
                <a:cs typeface="Montserrat Medium"/>
                <a:sym typeface="Montserrat Medium"/>
              </a:rPr>
              <a:t> Labor</a:t>
            </a:r>
          </a:p>
        </p:txBody>
      </p:sp>
      <p:pic>
        <p:nvPicPr>
          <p:cNvPr id="248" name="Google Shape;248;p32"/>
          <p:cNvPicPr preferRelativeResize="0"/>
          <p:nvPr/>
        </p:nvPicPr>
        <p:blipFill>
          <a:blip r:embed="rId4">
            <a:alphaModFix/>
          </a:blip>
          <a:stretch>
            <a:fillRect/>
          </a:stretch>
        </p:blipFill>
        <p:spPr>
          <a:xfrm>
            <a:off x="741724" y="2012650"/>
            <a:ext cx="852675" cy="852675"/>
          </a:xfrm>
          <a:prstGeom prst="rect">
            <a:avLst/>
          </a:prstGeom>
          <a:noFill/>
          <a:ln>
            <a:noFill/>
          </a:ln>
        </p:spPr>
      </p:pic>
      <p:pic>
        <p:nvPicPr>
          <p:cNvPr id="249" name="Google Shape;249;p32"/>
          <p:cNvPicPr preferRelativeResize="0"/>
          <p:nvPr/>
        </p:nvPicPr>
        <p:blipFill>
          <a:blip r:embed="rId5">
            <a:alphaModFix/>
          </a:blip>
          <a:stretch>
            <a:fillRect/>
          </a:stretch>
        </p:blipFill>
        <p:spPr>
          <a:xfrm>
            <a:off x="741736" y="3162475"/>
            <a:ext cx="852675" cy="85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3"/>
          <p:cNvPicPr preferRelativeResize="0"/>
          <p:nvPr/>
        </p:nvPicPr>
        <p:blipFill rotWithShape="1">
          <a:blip r:embed="rId3">
            <a:alphaModFix/>
          </a:blip>
          <a:srcRect/>
          <a:stretch/>
        </p:blipFill>
        <p:spPr>
          <a:xfrm>
            <a:off x="349200" y="264600"/>
            <a:ext cx="1102175" cy="1102172"/>
          </a:xfrm>
          <a:prstGeom prst="rect">
            <a:avLst/>
          </a:prstGeom>
          <a:noFill/>
          <a:ln>
            <a:noFill/>
          </a:ln>
        </p:spPr>
      </p:pic>
      <p:sp>
        <p:nvSpPr>
          <p:cNvPr id="255" name="Google Shape;255;p33"/>
          <p:cNvSpPr txBox="1"/>
          <p:nvPr/>
        </p:nvSpPr>
        <p:spPr>
          <a:xfrm>
            <a:off x="1791975" y="292400"/>
            <a:ext cx="7041900" cy="1102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Clr>
                <a:srgbClr val="000000"/>
              </a:buClr>
              <a:buSzPts val="1100"/>
              <a:buFont typeface="Arial"/>
              <a:buNone/>
            </a:pPr>
            <a:r>
              <a:rPr lang="es-ES_tradnl" sz="1800" b="1">
                <a:solidFill>
                  <a:schemeClr val="dk1"/>
                </a:solidFill>
                <a:latin typeface="Montserrat"/>
                <a:ea typeface="Montserrat"/>
                <a:cs typeface="Montserrat"/>
                <a:sym typeface="Montserrat"/>
              </a:rPr>
              <a:t>Precios por equipo (EE. UU.)</a:t>
            </a:r>
            <a:endParaRPr lang="es-ES_tradnl" sz="1000" b="1">
              <a:solidFill>
                <a:schemeClr val="dk1"/>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s-ES_tradnl" sz="1300">
                <a:solidFill>
                  <a:schemeClr val="dk1"/>
                </a:solidFill>
                <a:latin typeface="Montserrat Medium"/>
                <a:ea typeface="Montserrat Medium"/>
                <a:cs typeface="Montserrat Medium"/>
                <a:sym typeface="Montserrat Medium"/>
              </a:rPr>
              <a:t>¿Listo para comenzar? Visite ShopDI.org para comprar un número de equipo.</a:t>
            </a:r>
            <a:endParaRPr lang="es-ES_tradnl" sz="1300">
              <a:latin typeface="Montserrat Medium"/>
              <a:ea typeface="Montserrat Medium"/>
              <a:cs typeface="Montserrat Medium"/>
              <a:sym typeface="Montserrat Medium"/>
            </a:endParaRPr>
          </a:p>
        </p:txBody>
      </p:sp>
      <p:sp>
        <p:nvSpPr>
          <p:cNvPr id="256" name="Google Shape;256;p33"/>
          <p:cNvSpPr txBox="1"/>
          <p:nvPr/>
        </p:nvSpPr>
        <p:spPr>
          <a:xfrm>
            <a:off x="1791975" y="3050625"/>
            <a:ext cx="6355200" cy="1458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Clr>
                <a:schemeClr val="dk1"/>
              </a:buClr>
              <a:buSzPts val="1100"/>
              <a:buFont typeface="Arial"/>
              <a:buNone/>
            </a:pPr>
            <a:r>
              <a:rPr lang="es-ES_tradnl" sz="900">
                <a:solidFill>
                  <a:schemeClr val="dk1"/>
                </a:solidFill>
                <a:latin typeface="Montserrat Medium"/>
                <a:ea typeface="Montserrat Medium"/>
                <a:cs typeface="Montserrat Medium"/>
                <a:sym typeface="Montserrat Medium"/>
              </a:rPr>
              <a:t>Destination Imagination administra sus retos de equipo a través de afiliados estatales y nacionales en todo el mundo. Para participar en un torneo, los equipos deben registrarse con su afiliado. Hay tarifas adicionales para la administración de afiliados, torneos de afiliados y presupuestos de retos. Algunos afiliados han indicado a las oficinas centrales de DI que cobren sus tarifas de afiliado* con la compra de su número de equipo.</a:t>
            </a:r>
          </a:p>
          <a:p>
            <a:pPr marL="0" lvl="0" indent="0" algn="l" rtl="0">
              <a:lnSpc>
                <a:spcPct val="150000"/>
              </a:lnSpc>
              <a:spcBef>
                <a:spcPts val="1000"/>
              </a:spcBef>
              <a:spcAft>
                <a:spcPts val="0"/>
              </a:spcAft>
              <a:buClr>
                <a:schemeClr val="dk1"/>
              </a:buClr>
              <a:buSzPts val="1100"/>
              <a:buFont typeface="Arial"/>
              <a:buNone/>
            </a:pPr>
            <a:r>
              <a:rPr lang="es-ES_tradnl" sz="900">
                <a:solidFill>
                  <a:schemeClr val="dk1"/>
                </a:solidFill>
                <a:latin typeface="Montserrat Medium"/>
                <a:ea typeface="Montserrat Medium"/>
                <a:cs typeface="Montserrat Medium"/>
                <a:sym typeface="Montserrat Medium"/>
              </a:rPr>
              <a:t>*Las tarifas de los afiliados varían y quedan a discreción de cada afiliado individual.</a:t>
            </a:r>
          </a:p>
        </p:txBody>
      </p:sp>
      <p:sp>
        <p:nvSpPr>
          <p:cNvPr id="257" name="Google Shape;257;p33"/>
          <p:cNvSpPr/>
          <p:nvPr/>
        </p:nvSpPr>
        <p:spPr>
          <a:xfrm>
            <a:off x="8357700" y="4862700"/>
            <a:ext cx="786300" cy="280800"/>
          </a:xfrm>
          <a:prstGeom prst="rect">
            <a:avLst/>
          </a:prstGeom>
          <a:solidFill>
            <a:srgbClr val="00B1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CÓMO</a:t>
            </a:r>
            <a:endParaRPr sz="1200" b="1" dirty="0">
              <a:solidFill>
                <a:schemeClr val="lt1"/>
              </a:solidFill>
              <a:latin typeface="Montserrat"/>
              <a:ea typeface="Montserrat"/>
              <a:cs typeface="Montserrat"/>
              <a:sym typeface="Montserrat"/>
            </a:endParaRPr>
          </a:p>
        </p:txBody>
      </p:sp>
      <p:sp>
        <p:nvSpPr>
          <p:cNvPr id="258" name="Google Shape;258;p33"/>
          <p:cNvSpPr txBox="1"/>
          <p:nvPr/>
        </p:nvSpPr>
        <p:spPr>
          <a:xfrm>
            <a:off x="1868175" y="1592325"/>
            <a:ext cx="2376900" cy="1458300"/>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GB" sz="1800" dirty="0">
                <a:solidFill>
                  <a:schemeClr val="lt1"/>
                </a:solidFill>
                <a:latin typeface="Montserrat ExtraBold"/>
                <a:ea typeface="Montserrat ExtraBold"/>
                <a:cs typeface="Montserrat ExtraBold"/>
                <a:sym typeface="Montserrat ExtraBold"/>
              </a:rPr>
              <a:t>NÚMERO DE </a:t>
            </a:r>
          </a:p>
          <a:p>
            <a:pPr marL="0" lvl="0" indent="0" algn="ctr" rtl="0">
              <a:lnSpc>
                <a:spcPct val="120000"/>
              </a:lnSpc>
              <a:spcBef>
                <a:spcPts val="0"/>
              </a:spcBef>
              <a:spcAft>
                <a:spcPts val="0"/>
              </a:spcAft>
              <a:buNone/>
            </a:pPr>
            <a:r>
              <a:rPr lang="en-GB" sz="1800" dirty="0">
                <a:solidFill>
                  <a:schemeClr val="lt1"/>
                </a:solidFill>
                <a:latin typeface="Montserrat ExtraBold"/>
                <a:ea typeface="Montserrat ExtraBold"/>
                <a:cs typeface="Montserrat ExtraBold"/>
                <a:sym typeface="Montserrat ExtraBold"/>
              </a:rPr>
              <a:t>EQUIPO</a:t>
            </a:r>
          </a:p>
          <a:p>
            <a:pPr marL="0" lvl="0" indent="0" algn="ctr" rtl="0">
              <a:lnSpc>
                <a:spcPct val="120000"/>
              </a:lnSpc>
              <a:spcBef>
                <a:spcPts val="0"/>
              </a:spcBef>
              <a:spcAft>
                <a:spcPts val="0"/>
              </a:spcAft>
              <a:buNone/>
            </a:pPr>
            <a:r>
              <a:rPr lang="en" sz="3000" b="1" dirty="0">
                <a:solidFill>
                  <a:schemeClr val="lt1"/>
                </a:solidFill>
                <a:latin typeface="Montserrat"/>
                <a:ea typeface="Montserrat"/>
                <a:cs typeface="Montserrat"/>
                <a:sym typeface="Montserrat"/>
              </a:rPr>
              <a:t>$165*</a:t>
            </a:r>
            <a:r>
              <a:rPr lang="en" sz="1500" b="1" dirty="0">
                <a:solidFill>
                  <a:schemeClr val="lt1"/>
                </a:solidFill>
                <a:latin typeface="Montserrat"/>
                <a:ea typeface="Montserrat"/>
                <a:cs typeface="Montserrat"/>
                <a:sym typeface="Montserrat"/>
              </a:rPr>
              <a:t>/ </a:t>
            </a:r>
            <a:r>
              <a:rPr lang="en-GB" sz="1200" b="1" dirty="0">
                <a:solidFill>
                  <a:schemeClr val="lt1"/>
                </a:solidFill>
                <a:latin typeface="Montserrat"/>
                <a:ea typeface="Montserrat"/>
                <a:cs typeface="Montserrat"/>
                <a:sym typeface="Montserrat"/>
              </a:rPr>
              <a:t>POR EQUIPO</a:t>
            </a:r>
            <a:endParaRPr sz="1200" b="1" dirty="0">
              <a:solidFill>
                <a:schemeClr val="lt1"/>
              </a:solidFill>
              <a:latin typeface="Montserrat"/>
              <a:ea typeface="Montserrat"/>
              <a:cs typeface="Montserrat"/>
              <a:sym typeface="Montserrat"/>
            </a:endParaRPr>
          </a:p>
          <a:p>
            <a:pPr marL="0" lvl="0" indent="0" algn="ctr" rtl="0">
              <a:lnSpc>
                <a:spcPct val="130000"/>
              </a:lnSpc>
              <a:spcBef>
                <a:spcPts val="0"/>
              </a:spcBef>
              <a:spcAft>
                <a:spcPts val="0"/>
              </a:spcAft>
              <a:buClr>
                <a:schemeClr val="dk1"/>
              </a:buClr>
              <a:buSzPts val="1100"/>
              <a:buFont typeface="Arial"/>
              <a:buNone/>
            </a:pPr>
            <a:endParaRPr sz="1750" b="1" dirty="0">
              <a:solidFill>
                <a:schemeClr val="lt1"/>
              </a:solidFill>
              <a:highlight>
                <a:srgbClr val="FFFFFF"/>
              </a:highlight>
              <a:latin typeface="Montserrat"/>
              <a:ea typeface="Montserrat"/>
              <a:cs typeface="Montserrat"/>
              <a:sym typeface="Montserrat"/>
            </a:endParaRPr>
          </a:p>
          <a:p>
            <a:pPr marL="0" lvl="0" indent="0" algn="ctr" rtl="0">
              <a:lnSpc>
                <a:spcPct val="150000"/>
              </a:lnSpc>
              <a:spcBef>
                <a:spcPts val="1000"/>
              </a:spcBef>
              <a:spcAft>
                <a:spcPts val="0"/>
              </a:spcAft>
              <a:buClr>
                <a:srgbClr val="000000"/>
              </a:buClr>
              <a:buSzPts val="1100"/>
              <a:buFont typeface="Arial"/>
              <a:buNone/>
            </a:pPr>
            <a:endParaRPr sz="1300" b="1" dirty="0">
              <a:solidFill>
                <a:schemeClr val="lt1"/>
              </a:solidFill>
              <a:latin typeface="Montserrat"/>
              <a:ea typeface="Montserrat"/>
              <a:cs typeface="Montserrat"/>
              <a:sym typeface="Montserrat"/>
            </a:endParaRPr>
          </a:p>
        </p:txBody>
      </p:sp>
      <p:sp>
        <p:nvSpPr>
          <p:cNvPr id="259" name="Google Shape;259;p33"/>
          <p:cNvSpPr txBox="1"/>
          <p:nvPr/>
        </p:nvSpPr>
        <p:spPr>
          <a:xfrm>
            <a:off x="4572000" y="1592325"/>
            <a:ext cx="3062400" cy="1458300"/>
          </a:xfrm>
          <a:prstGeom prst="rect">
            <a:avLst/>
          </a:prstGeom>
          <a:solidFill>
            <a:srgbClr val="9900FF"/>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GB" sz="1800" dirty="0">
                <a:solidFill>
                  <a:schemeClr val="lt1"/>
                </a:solidFill>
                <a:latin typeface="Montserrat ExtraBold"/>
                <a:ea typeface="Montserrat ExtraBold"/>
                <a:cs typeface="Montserrat ExtraBold"/>
                <a:sym typeface="Montserrat ExtraBold"/>
              </a:rPr>
              <a:t>VERIFICACIÓN DE ANTECEDENTES</a:t>
            </a:r>
          </a:p>
          <a:p>
            <a:pPr marL="0" lvl="0" indent="0" algn="ctr" rtl="0">
              <a:lnSpc>
                <a:spcPct val="120000"/>
              </a:lnSpc>
              <a:spcBef>
                <a:spcPts val="0"/>
              </a:spcBef>
              <a:spcAft>
                <a:spcPts val="0"/>
              </a:spcAft>
              <a:buNone/>
            </a:pPr>
            <a:r>
              <a:rPr lang="en" sz="3000" b="1" dirty="0">
                <a:solidFill>
                  <a:schemeClr val="lt1"/>
                </a:solidFill>
                <a:latin typeface="Montserrat"/>
                <a:ea typeface="Montserrat"/>
                <a:cs typeface="Montserrat"/>
                <a:sym typeface="Montserrat"/>
              </a:rPr>
              <a:t>$25</a:t>
            </a:r>
            <a:r>
              <a:rPr lang="en" sz="1500" b="1" dirty="0">
                <a:solidFill>
                  <a:schemeClr val="lt1"/>
                </a:solidFill>
                <a:latin typeface="Montserrat"/>
                <a:ea typeface="Montserrat"/>
                <a:cs typeface="Montserrat"/>
                <a:sym typeface="Montserrat"/>
              </a:rPr>
              <a:t>/ </a:t>
            </a:r>
            <a:r>
              <a:rPr lang="en-GB" sz="1200" b="1" dirty="0">
                <a:solidFill>
                  <a:schemeClr val="lt1"/>
                </a:solidFill>
                <a:latin typeface="Montserrat"/>
                <a:ea typeface="Montserrat"/>
                <a:cs typeface="Montserrat"/>
                <a:sym typeface="Montserrat"/>
              </a:rPr>
              <a:t>POR FACILITADOR</a:t>
            </a:r>
            <a:endParaRPr sz="1200" b="1" dirty="0">
              <a:solidFill>
                <a:schemeClr val="lt1"/>
              </a:solidFill>
              <a:latin typeface="Montserrat"/>
              <a:ea typeface="Montserrat"/>
              <a:cs typeface="Montserrat"/>
              <a:sym typeface="Montserrat"/>
            </a:endParaRPr>
          </a:p>
          <a:p>
            <a:pPr marL="0" lvl="0" indent="0" algn="ctr" rtl="0">
              <a:lnSpc>
                <a:spcPct val="130000"/>
              </a:lnSpc>
              <a:spcBef>
                <a:spcPts val="0"/>
              </a:spcBef>
              <a:spcAft>
                <a:spcPts val="0"/>
              </a:spcAft>
              <a:buNone/>
            </a:pPr>
            <a:endParaRPr sz="1750" b="1" dirty="0">
              <a:solidFill>
                <a:schemeClr val="lt1"/>
              </a:solidFill>
              <a:highlight>
                <a:srgbClr val="FFFFFF"/>
              </a:highlight>
              <a:latin typeface="Montserrat"/>
              <a:ea typeface="Montserrat"/>
              <a:cs typeface="Montserrat"/>
              <a:sym typeface="Montserrat"/>
            </a:endParaRPr>
          </a:p>
          <a:p>
            <a:pPr marL="0" lvl="0" indent="0" algn="ctr" rtl="0">
              <a:lnSpc>
                <a:spcPct val="150000"/>
              </a:lnSpc>
              <a:spcBef>
                <a:spcPts val="1000"/>
              </a:spcBef>
              <a:spcAft>
                <a:spcPts val="0"/>
              </a:spcAft>
              <a:buNone/>
            </a:pPr>
            <a:endParaRPr sz="1300" b="1" dirty="0">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4"/>
          <p:cNvPicPr preferRelativeResize="0"/>
          <p:nvPr/>
        </p:nvPicPr>
        <p:blipFill rotWithShape="1">
          <a:blip r:embed="rId3">
            <a:alphaModFix/>
          </a:blip>
          <a:srcRect/>
          <a:stretch/>
        </p:blipFill>
        <p:spPr>
          <a:xfrm>
            <a:off x="349200" y="264600"/>
            <a:ext cx="1102175" cy="1102172"/>
          </a:xfrm>
          <a:prstGeom prst="rect">
            <a:avLst/>
          </a:prstGeom>
          <a:noFill/>
          <a:ln>
            <a:noFill/>
          </a:ln>
        </p:spPr>
      </p:pic>
      <p:sp>
        <p:nvSpPr>
          <p:cNvPr id="265" name="Google Shape;265;p34"/>
          <p:cNvSpPr txBox="1"/>
          <p:nvPr/>
        </p:nvSpPr>
        <p:spPr>
          <a:xfrm>
            <a:off x="1791975" y="292400"/>
            <a:ext cx="7041900" cy="1102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Clr>
                <a:srgbClr val="000000"/>
              </a:buClr>
              <a:buSzPts val="1100"/>
              <a:buFont typeface="Arial"/>
              <a:buNone/>
            </a:pPr>
            <a:r>
              <a:rPr lang="en-GB" sz="1800" b="1" dirty="0" err="1">
                <a:solidFill>
                  <a:schemeClr val="dk1"/>
                </a:solidFill>
                <a:latin typeface="Montserrat"/>
                <a:ea typeface="Montserrat"/>
                <a:cs typeface="Montserrat"/>
                <a:sym typeface="Montserrat"/>
              </a:rPr>
              <a:t>Descuentos</a:t>
            </a:r>
            <a:r>
              <a:rPr lang="en-GB" sz="1800" b="1" dirty="0">
                <a:solidFill>
                  <a:schemeClr val="dk1"/>
                </a:solidFill>
                <a:latin typeface="Montserrat"/>
                <a:ea typeface="Montserrat"/>
                <a:cs typeface="Montserrat"/>
                <a:sym typeface="Montserrat"/>
              </a:rPr>
              <a:t> </a:t>
            </a:r>
            <a:r>
              <a:rPr lang="en-GB" sz="1800" b="1" dirty="0" err="1">
                <a:solidFill>
                  <a:schemeClr val="dk1"/>
                </a:solidFill>
                <a:latin typeface="Montserrat"/>
                <a:ea typeface="Montserrat"/>
                <a:cs typeface="Montserrat"/>
                <a:sym typeface="Montserrat"/>
              </a:rPr>
              <a:t>por</a:t>
            </a:r>
            <a:r>
              <a:rPr lang="en-GB" sz="1800" b="1" dirty="0">
                <a:solidFill>
                  <a:schemeClr val="dk1"/>
                </a:solidFill>
                <a:latin typeface="Montserrat"/>
                <a:ea typeface="Montserrat"/>
                <a:cs typeface="Montserrat"/>
                <a:sym typeface="Montserrat"/>
              </a:rPr>
              <a:t> </a:t>
            </a:r>
            <a:r>
              <a:rPr lang="en-GB" sz="1800" b="1" dirty="0" err="1">
                <a:solidFill>
                  <a:schemeClr val="dk1"/>
                </a:solidFill>
                <a:latin typeface="Montserrat"/>
                <a:ea typeface="Montserrat"/>
                <a:cs typeface="Montserrat"/>
                <a:sym typeface="Montserrat"/>
              </a:rPr>
              <a:t>volumen</a:t>
            </a:r>
            <a:r>
              <a:rPr lang="en-GB" sz="1800" b="1" dirty="0">
                <a:solidFill>
                  <a:schemeClr val="dk1"/>
                </a:solidFill>
                <a:latin typeface="Montserrat"/>
                <a:ea typeface="Montserrat"/>
                <a:cs typeface="Montserrat"/>
                <a:sym typeface="Montserrat"/>
              </a:rPr>
              <a:t> de </a:t>
            </a:r>
            <a:r>
              <a:rPr lang="en-GB" sz="1800" b="1" dirty="0" err="1">
                <a:solidFill>
                  <a:schemeClr val="dk1"/>
                </a:solidFill>
                <a:latin typeface="Montserrat"/>
                <a:ea typeface="Montserrat"/>
                <a:cs typeface="Montserrat"/>
                <a:sym typeface="Montserrat"/>
              </a:rPr>
              <a:t>número</a:t>
            </a:r>
            <a:r>
              <a:rPr lang="en-GB" sz="1800" b="1" dirty="0">
                <a:solidFill>
                  <a:schemeClr val="dk1"/>
                </a:solidFill>
                <a:latin typeface="Montserrat"/>
                <a:ea typeface="Montserrat"/>
                <a:cs typeface="Montserrat"/>
                <a:sym typeface="Montserrat"/>
              </a:rPr>
              <a:t> de </a:t>
            </a:r>
            <a:r>
              <a:rPr lang="en-GB" sz="1800" b="1" dirty="0" err="1">
                <a:solidFill>
                  <a:schemeClr val="dk1"/>
                </a:solidFill>
                <a:latin typeface="Montserrat"/>
                <a:ea typeface="Montserrat"/>
                <a:cs typeface="Montserrat"/>
                <a:sym typeface="Montserrat"/>
              </a:rPr>
              <a:t>equipo</a:t>
            </a:r>
            <a:endParaRPr lang="en-GB" sz="1800" b="1" dirty="0">
              <a:solidFill>
                <a:schemeClr val="dk1"/>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n-GB" dirty="0">
                <a:solidFill>
                  <a:schemeClr val="dk1"/>
                </a:solidFill>
                <a:latin typeface="Montserrat Medium"/>
                <a:ea typeface="Montserrat Medium"/>
                <a:cs typeface="Montserrat Medium"/>
                <a:sym typeface="Montserrat Medium"/>
              </a:rPr>
              <a:t>¡</a:t>
            </a:r>
            <a:r>
              <a:rPr lang="en-GB" dirty="0" err="1">
                <a:solidFill>
                  <a:schemeClr val="dk1"/>
                </a:solidFill>
                <a:latin typeface="Montserrat Medium"/>
                <a:ea typeface="Montserrat Medium"/>
                <a:cs typeface="Montserrat Medium"/>
                <a:sym typeface="Montserrat Medium"/>
              </a:rPr>
              <a:t>Compre</a:t>
            </a:r>
            <a:r>
              <a:rPr lang="en-GB" dirty="0">
                <a:solidFill>
                  <a:schemeClr val="dk1"/>
                </a:solidFill>
                <a:latin typeface="Montserrat Medium"/>
                <a:ea typeface="Montserrat Medium"/>
                <a:cs typeface="Montserrat Medium"/>
                <a:sym typeface="Montserrat Medium"/>
              </a:rPr>
              <a:t> 10 o MÁS </a:t>
            </a:r>
            <a:r>
              <a:rPr lang="en-GB" dirty="0" err="1">
                <a:solidFill>
                  <a:schemeClr val="dk1"/>
                </a:solidFill>
                <a:latin typeface="Montserrat Medium"/>
                <a:ea typeface="Montserrat Medium"/>
                <a:cs typeface="Montserrat Medium"/>
                <a:sym typeface="Montserrat Medium"/>
              </a:rPr>
              <a:t>números</a:t>
            </a:r>
            <a:r>
              <a:rPr lang="en-GB" dirty="0">
                <a:solidFill>
                  <a:schemeClr val="dk1"/>
                </a:solidFill>
                <a:latin typeface="Montserrat Medium"/>
                <a:ea typeface="Montserrat Medium"/>
                <a:cs typeface="Montserrat Medium"/>
                <a:sym typeface="Montserrat Medium"/>
              </a:rPr>
              <a:t> de </a:t>
            </a:r>
            <a:r>
              <a:rPr lang="en-GB" dirty="0" err="1">
                <a:solidFill>
                  <a:schemeClr val="dk1"/>
                </a:solidFill>
                <a:latin typeface="Montserrat Medium"/>
                <a:ea typeface="Montserrat Medium"/>
                <a:cs typeface="Montserrat Medium"/>
                <a:sym typeface="Montserrat Medium"/>
              </a:rPr>
              <a:t>equipo</a:t>
            </a:r>
            <a:r>
              <a:rPr lang="en-GB" dirty="0">
                <a:solidFill>
                  <a:schemeClr val="dk1"/>
                </a:solidFill>
                <a:latin typeface="Montserrat Medium"/>
                <a:ea typeface="Montserrat Medium"/>
                <a:cs typeface="Montserrat Medium"/>
                <a:sym typeface="Montserrat Medium"/>
              </a:rPr>
              <a:t> y </a:t>
            </a:r>
            <a:r>
              <a:rPr lang="en-GB" dirty="0" err="1">
                <a:solidFill>
                  <a:schemeClr val="dk1"/>
                </a:solidFill>
                <a:latin typeface="Montserrat Medium"/>
                <a:ea typeface="Montserrat Medium"/>
                <a:cs typeface="Montserrat Medium"/>
                <a:sym typeface="Montserrat Medium"/>
              </a:rPr>
              <a:t>ahorre</a:t>
            </a:r>
            <a:r>
              <a:rPr lang="en-GB" dirty="0">
                <a:solidFill>
                  <a:schemeClr val="dk1"/>
                </a:solidFill>
                <a:latin typeface="Montserrat Medium"/>
                <a:ea typeface="Montserrat Medium"/>
                <a:cs typeface="Montserrat Medium"/>
                <a:sym typeface="Montserrat Medium"/>
              </a:rPr>
              <a:t>!</a:t>
            </a:r>
            <a:endParaRPr lang="en-GB" dirty="0">
              <a:latin typeface="Montserrat Medium"/>
              <a:ea typeface="Montserrat Medium"/>
              <a:cs typeface="Montserrat Medium"/>
              <a:sym typeface="Montserrat Medium"/>
            </a:endParaRPr>
          </a:p>
        </p:txBody>
      </p:sp>
      <p:sp>
        <p:nvSpPr>
          <p:cNvPr id="266" name="Google Shape;266;p34"/>
          <p:cNvSpPr/>
          <p:nvPr/>
        </p:nvSpPr>
        <p:spPr>
          <a:xfrm>
            <a:off x="8357700" y="4862700"/>
            <a:ext cx="786300" cy="280800"/>
          </a:xfrm>
          <a:prstGeom prst="rect">
            <a:avLst/>
          </a:prstGeom>
          <a:solidFill>
            <a:srgbClr val="00B1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CÓMO</a:t>
            </a:r>
            <a:endParaRPr sz="1200" b="1" dirty="0">
              <a:solidFill>
                <a:schemeClr val="lt1"/>
              </a:solidFill>
              <a:latin typeface="Montserrat"/>
              <a:ea typeface="Montserrat"/>
              <a:cs typeface="Montserrat"/>
              <a:sym typeface="Montserrat"/>
            </a:endParaRPr>
          </a:p>
        </p:txBody>
      </p:sp>
      <p:sp>
        <p:nvSpPr>
          <p:cNvPr id="2" name="Google Shape;269;p33">
            <a:extLst>
              <a:ext uri="{FF2B5EF4-FFF2-40B4-BE49-F238E27FC236}">
                <a16:creationId xmlns:a16="http://schemas.microsoft.com/office/drawing/2014/main" id="{ED4E263D-5C7C-4378-11EE-D2EE99F2DC9A}"/>
              </a:ext>
            </a:extLst>
          </p:cNvPr>
          <p:cNvSpPr txBox="1"/>
          <p:nvPr/>
        </p:nvSpPr>
        <p:spPr>
          <a:xfrm>
            <a:off x="993075" y="2005025"/>
            <a:ext cx="1701000" cy="979500"/>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000">
                <a:solidFill>
                  <a:schemeClr val="lt1"/>
                </a:solidFill>
                <a:latin typeface="Montserrat ExtraBold"/>
                <a:ea typeface="Montserrat ExtraBold"/>
                <a:cs typeface="Montserrat ExtraBold"/>
                <a:sym typeface="Montserrat ExtraBold"/>
              </a:rPr>
              <a:t>10-19</a:t>
            </a:r>
            <a:endParaRPr sz="4000">
              <a:solidFill>
                <a:schemeClr val="lt1"/>
              </a:solidFill>
              <a:latin typeface="Montserrat ExtraBold"/>
              <a:ea typeface="Montserrat ExtraBold"/>
              <a:cs typeface="Montserrat ExtraBold"/>
              <a:sym typeface="Montserrat ExtraBold"/>
            </a:endParaRPr>
          </a:p>
          <a:p>
            <a:pPr marL="0" lvl="0" indent="0" algn="ctr" rtl="0">
              <a:lnSpc>
                <a:spcPct val="100000"/>
              </a:lnSpc>
              <a:spcBef>
                <a:spcPts val="0"/>
              </a:spcBef>
              <a:spcAft>
                <a:spcPts val="0"/>
              </a:spcAft>
              <a:buNone/>
            </a:pPr>
            <a:r>
              <a:rPr lang="en" sz="1000">
                <a:solidFill>
                  <a:schemeClr val="lt1"/>
                </a:solidFill>
                <a:latin typeface="Montserrat ExtraBold"/>
                <a:ea typeface="Montserrat ExtraBold"/>
                <a:cs typeface="Montserrat ExtraBold"/>
                <a:sym typeface="Montserrat ExtraBold"/>
              </a:rPr>
              <a:t>NÚMEROS DE EQUIPO</a:t>
            </a:r>
            <a:endParaRPr sz="1000" b="1">
              <a:solidFill>
                <a:schemeClr val="lt1"/>
              </a:solidFill>
              <a:latin typeface="Montserrat"/>
              <a:ea typeface="Montserrat"/>
              <a:cs typeface="Montserrat"/>
              <a:sym typeface="Montserrat"/>
            </a:endParaRPr>
          </a:p>
        </p:txBody>
      </p:sp>
      <p:sp>
        <p:nvSpPr>
          <p:cNvPr id="3" name="Google Shape;270;p33">
            <a:extLst>
              <a:ext uri="{FF2B5EF4-FFF2-40B4-BE49-F238E27FC236}">
                <a16:creationId xmlns:a16="http://schemas.microsoft.com/office/drawing/2014/main" id="{93773B80-2B5B-281A-4129-39906531972B}"/>
              </a:ext>
            </a:extLst>
          </p:cNvPr>
          <p:cNvSpPr txBox="1"/>
          <p:nvPr/>
        </p:nvSpPr>
        <p:spPr>
          <a:xfrm>
            <a:off x="993075" y="2984450"/>
            <a:ext cx="1701000" cy="676500"/>
          </a:xfrm>
          <a:prstGeom prst="rect">
            <a:avLst/>
          </a:prstGeom>
          <a:solidFill>
            <a:srgbClr val="9900FF"/>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sz="1300">
                <a:solidFill>
                  <a:schemeClr val="lt1"/>
                </a:solidFill>
                <a:latin typeface="Montserrat ExtraBold"/>
                <a:ea typeface="Montserrat ExtraBold"/>
                <a:cs typeface="Montserrat ExtraBold"/>
                <a:sym typeface="Montserrat ExtraBold"/>
              </a:rPr>
              <a:t>AHORRA</a:t>
            </a:r>
            <a:r>
              <a:rPr lang="en" sz="1800">
                <a:solidFill>
                  <a:schemeClr val="lt1"/>
                </a:solidFill>
                <a:latin typeface="Montserrat ExtraBold"/>
                <a:ea typeface="Montserrat ExtraBold"/>
                <a:cs typeface="Montserrat ExtraBold"/>
                <a:sym typeface="Montserrat ExtraBold"/>
              </a:rPr>
              <a:t> </a:t>
            </a:r>
            <a:r>
              <a:rPr lang="en" sz="2600" b="1">
                <a:solidFill>
                  <a:schemeClr val="lt1"/>
                </a:solidFill>
                <a:latin typeface="Montserrat"/>
                <a:ea typeface="Montserrat"/>
                <a:cs typeface="Montserrat"/>
                <a:sym typeface="Montserrat"/>
              </a:rPr>
              <a:t>5%</a:t>
            </a:r>
            <a:endParaRPr sz="1100" b="1">
              <a:solidFill>
                <a:schemeClr val="lt1"/>
              </a:solidFill>
              <a:latin typeface="Montserrat"/>
              <a:ea typeface="Montserrat"/>
              <a:cs typeface="Montserrat"/>
              <a:sym typeface="Montserrat"/>
            </a:endParaRPr>
          </a:p>
          <a:p>
            <a:pPr marL="0" lvl="0" indent="0" algn="ctr" rtl="0">
              <a:lnSpc>
                <a:spcPct val="130000"/>
              </a:lnSpc>
              <a:spcBef>
                <a:spcPts val="0"/>
              </a:spcBef>
              <a:spcAft>
                <a:spcPts val="0"/>
              </a:spcAft>
              <a:buNone/>
            </a:pPr>
            <a:endParaRPr sz="1750" b="1">
              <a:solidFill>
                <a:schemeClr val="lt1"/>
              </a:solidFill>
              <a:highlight>
                <a:srgbClr val="FFFFFF"/>
              </a:highlight>
              <a:latin typeface="Montserrat"/>
              <a:ea typeface="Montserrat"/>
              <a:cs typeface="Montserrat"/>
              <a:sym typeface="Montserrat"/>
            </a:endParaRPr>
          </a:p>
          <a:p>
            <a:pPr marL="0" lvl="0" indent="0" algn="ctr" rtl="0">
              <a:lnSpc>
                <a:spcPct val="150000"/>
              </a:lnSpc>
              <a:spcBef>
                <a:spcPts val="1000"/>
              </a:spcBef>
              <a:spcAft>
                <a:spcPts val="0"/>
              </a:spcAft>
              <a:buNone/>
            </a:pPr>
            <a:endParaRPr sz="1300" b="1">
              <a:solidFill>
                <a:schemeClr val="lt1"/>
              </a:solidFill>
              <a:latin typeface="Montserrat"/>
              <a:ea typeface="Montserrat"/>
              <a:cs typeface="Montserrat"/>
              <a:sym typeface="Montserrat"/>
            </a:endParaRPr>
          </a:p>
        </p:txBody>
      </p:sp>
      <p:sp>
        <p:nvSpPr>
          <p:cNvPr id="4" name="Google Shape;271;p33">
            <a:extLst>
              <a:ext uri="{FF2B5EF4-FFF2-40B4-BE49-F238E27FC236}">
                <a16:creationId xmlns:a16="http://schemas.microsoft.com/office/drawing/2014/main" id="{A5DEB846-88E1-BD67-4AD9-2D3B83D93150}"/>
              </a:ext>
            </a:extLst>
          </p:cNvPr>
          <p:cNvSpPr txBox="1"/>
          <p:nvPr/>
        </p:nvSpPr>
        <p:spPr>
          <a:xfrm>
            <a:off x="2750425" y="2005025"/>
            <a:ext cx="1777800" cy="979500"/>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000">
                <a:solidFill>
                  <a:schemeClr val="lt1"/>
                </a:solidFill>
                <a:latin typeface="Montserrat ExtraBold"/>
                <a:ea typeface="Montserrat ExtraBold"/>
                <a:cs typeface="Montserrat ExtraBold"/>
                <a:sym typeface="Montserrat ExtraBold"/>
              </a:rPr>
              <a:t>20-49</a:t>
            </a:r>
            <a:endParaRPr sz="4000">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Clr>
                <a:schemeClr val="dk1"/>
              </a:buClr>
              <a:buSzPts val="1100"/>
              <a:buFont typeface="Arial"/>
              <a:buNone/>
            </a:pPr>
            <a:r>
              <a:rPr lang="en" sz="1000">
                <a:solidFill>
                  <a:schemeClr val="lt1"/>
                </a:solidFill>
                <a:latin typeface="Montserrat ExtraBold"/>
                <a:ea typeface="Montserrat ExtraBold"/>
                <a:cs typeface="Montserrat ExtraBold"/>
                <a:sym typeface="Montserrat ExtraBold"/>
              </a:rPr>
              <a:t>NÚMEROS DE EQUIPO</a:t>
            </a:r>
            <a:endParaRPr sz="1300" b="1">
              <a:solidFill>
                <a:schemeClr val="lt1"/>
              </a:solidFill>
              <a:latin typeface="Montserrat"/>
              <a:ea typeface="Montserrat"/>
              <a:cs typeface="Montserrat"/>
              <a:sym typeface="Montserrat"/>
            </a:endParaRPr>
          </a:p>
        </p:txBody>
      </p:sp>
      <p:sp>
        <p:nvSpPr>
          <p:cNvPr id="5" name="Google Shape;272;p33">
            <a:extLst>
              <a:ext uri="{FF2B5EF4-FFF2-40B4-BE49-F238E27FC236}">
                <a16:creationId xmlns:a16="http://schemas.microsoft.com/office/drawing/2014/main" id="{48C97F8C-EE9F-0D47-4B29-538BC437F660}"/>
              </a:ext>
            </a:extLst>
          </p:cNvPr>
          <p:cNvSpPr txBox="1"/>
          <p:nvPr/>
        </p:nvSpPr>
        <p:spPr>
          <a:xfrm>
            <a:off x="2750425" y="2984450"/>
            <a:ext cx="1777800" cy="676500"/>
          </a:xfrm>
          <a:prstGeom prst="rect">
            <a:avLst/>
          </a:prstGeom>
          <a:solidFill>
            <a:srgbClr val="9900FF"/>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sz="1300">
                <a:solidFill>
                  <a:schemeClr val="lt1"/>
                </a:solidFill>
                <a:latin typeface="Montserrat ExtraBold"/>
                <a:ea typeface="Montserrat ExtraBold"/>
                <a:cs typeface="Montserrat ExtraBold"/>
                <a:sym typeface="Montserrat ExtraBold"/>
              </a:rPr>
              <a:t>AHORRA</a:t>
            </a:r>
            <a:r>
              <a:rPr lang="en" sz="1800">
                <a:solidFill>
                  <a:schemeClr val="lt1"/>
                </a:solidFill>
                <a:latin typeface="Montserrat ExtraBold"/>
                <a:ea typeface="Montserrat ExtraBold"/>
                <a:cs typeface="Montserrat ExtraBold"/>
                <a:sym typeface="Montserrat ExtraBold"/>
              </a:rPr>
              <a:t> </a:t>
            </a:r>
            <a:r>
              <a:rPr lang="en" sz="2600" b="1">
                <a:solidFill>
                  <a:schemeClr val="lt1"/>
                </a:solidFill>
                <a:latin typeface="Montserrat"/>
                <a:ea typeface="Montserrat"/>
                <a:cs typeface="Montserrat"/>
                <a:sym typeface="Montserrat"/>
              </a:rPr>
              <a:t>10%</a:t>
            </a:r>
            <a:endParaRPr b="1">
              <a:solidFill>
                <a:schemeClr val="lt1"/>
              </a:solidFill>
              <a:latin typeface="Montserrat"/>
              <a:ea typeface="Montserrat"/>
              <a:cs typeface="Montserrat"/>
              <a:sym typeface="Montserrat"/>
            </a:endParaRPr>
          </a:p>
          <a:p>
            <a:pPr marL="0" lvl="0" indent="0" algn="ctr" rtl="0">
              <a:lnSpc>
                <a:spcPct val="130000"/>
              </a:lnSpc>
              <a:spcBef>
                <a:spcPts val="0"/>
              </a:spcBef>
              <a:spcAft>
                <a:spcPts val="0"/>
              </a:spcAft>
              <a:buNone/>
            </a:pPr>
            <a:endParaRPr sz="1750" b="1">
              <a:solidFill>
                <a:schemeClr val="lt1"/>
              </a:solidFill>
              <a:highlight>
                <a:srgbClr val="FFFFFF"/>
              </a:highlight>
              <a:latin typeface="Montserrat"/>
              <a:ea typeface="Montserrat"/>
              <a:cs typeface="Montserrat"/>
              <a:sym typeface="Montserrat"/>
            </a:endParaRPr>
          </a:p>
          <a:p>
            <a:pPr marL="0" lvl="0" indent="0" algn="ctr" rtl="0">
              <a:lnSpc>
                <a:spcPct val="150000"/>
              </a:lnSpc>
              <a:spcBef>
                <a:spcPts val="1000"/>
              </a:spcBef>
              <a:spcAft>
                <a:spcPts val="0"/>
              </a:spcAft>
              <a:buNone/>
            </a:pPr>
            <a:endParaRPr sz="1300" b="1">
              <a:solidFill>
                <a:schemeClr val="lt1"/>
              </a:solidFill>
              <a:latin typeface="Montserrat"/>
              <a:ea typeface="Montserrat"/>
              <a:cs typeface="Montserrat"/>
              <a:sym typeface="Montserrat"/>
            </a:endParaRPr>
          </a:p>
        </p:txBody>
      </p:sp>
      <p:sp>
        <p:nvSpPr>
          <p:cNvPr id="6" name="Google Shape;273;p33">
            <a:extLst>
              <a:ext uri="{FF2B5EF4-FFF2-40B4-BE49-F238E27FC236}">
                <a16:creationId xmlns:a16="http://schemas.microsoft.com/office/drawing/2014/main" id="{69557F6C-9E78-E6FB-E553-F95B49A0A53C}"/>
              </a:ext>
            </a:extLst>
          </p:cNvPr>
          <p:cNvSpPr txBox="1"/>
          <p:nvPr/>
        </p:nvSpPr>
        <p:spPr>
          <a:xfrm>
            <a:off x="4584575" y="2005025"/>
            <a:ext cx="1777800" cy="979500"/>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000">
                <a:solidFill>
                  <a:schemeClr val="lt1"/>
                </a:solidFill>
                <a:latin typeface="Montserrat ExtraBold"/>
                <a:ea typeface="Montserrat ExtraBold"/>
                <a:cs typeface="Montserrat ExtraBold"/>
                <a:sym typeface="Montserrat ExtraBold"/>
              </a:rPr>
              <a:t>50-99</a:t>
            </a:r>
            <a:endParaRPr sz="4000">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Clr>
                <a:schemeClr val="dk1"/>
              </a:buClr>
              <a:buSzPts val="1100"/>
              <a:buFont typeface="Arial"/>
              <a:buNone/>
            </a:pPr>
            <a:r>
              <a:rPr lang="en" sz="1000">
                <a:solidFill>
                  <a:schemeClr val="lt1"/>
                </a:solidFill>
                <a:latin typeface="Montserrat ExtraBold"/>
                <a:ea typeface="Montserrat ExtraBold"/>
                <a:cs typeface="Montserrat ExtraBold"/>
                <a:sym typeface="Montserrat ExtraBold"/>
              </a:rPr>
              <a:t>NÚMEROS DE EQUIPO</a:t>
            </a:r>
            <a:endParaRPr sz="1300" b="1">
              <a:solidFill>
                <a:schemeClr val="lt1"/>
              </a:solidFill>
              <a:latin typeface="Montserrat"/>
              <a:ea typeface="Montserrat"/>
              <a:cs typeface="Montserrat"/>
              <a:sym typeface="Montserrat"/>
            </a:endParaRPr>
          </a:p>
        </p:txBody>
      </p:sp>
      <p:sp>
        <p:nvSpPr>
          <p:cNvPr id="7" name="Google Shape;274;p33">
            <a:extLst>
              <a:ext uri="{FF2B5EF4-FFF2-40B4-BE49-F238E27FC236}">
                <a16:creationId xmlns:a16="http://schemas.microsoft.com/office/drawing/2014/main" id="{69FAF7FB-AA7B-DC16-55F6-D478195AE1E2}"/>
              </a:ext>
            </a:extLst>
          </p:cNvPr>
          <p:cNvSpPr txBox="1"/>
          <p:nvPr/>
        </p:nvSpPr>
        <p:spPr>
          <a:xfrm>
            <a:off x="4584575" y="2984450"/>
            <a:ext cx="1777800" cy="676500"/>
          </a:xfrm>
          <a:prstGeom prst="rect">
            <a:avLst/>
          </a:prstGeom>
          <a:solidFill>
            <a:srgbClr val="9900FF"/>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sz="1300">
                <a:solidFill>
                  <a:schemeClr val="lt1"/>
                </a:solidFill>
                <a:latin typeface="Montserrat ExtraBold"/>
                <a:ea typeface="Montserrat ExtraBold"/>
                <a:cs typeface="Montserrat ExtraBold"/>
                <a:sym typeface="Montserrat ExtraBold"/>
              </a:rPr>
              <a:t>AHORRA</a:t>
            </a:r>
            <a:r>
              <a:rPr lang="en" sz="1600">
                <a:solidFill>
                  <a:schemeClr val="lt1"/>
                </a:solidFill>
                <a:latin typeface="Montserrat ExtraBold"/>
                <a:ea typeface="Montserrat ExtraBold"/>
                <a:cs typeface="Montserrat ExtraBold"/>
                <a:sym typeface="Montserrat ExtraBold"/>
              </a:rPr>
              <a:t> </a:t>
            </a:r>
            <a:r>
              <a:rPr lang="en" sz="2500" b="1">
                <a:solidFill>
                  <a:schemeClr val="lt1"/>
                </a:solidFill>
                <a:latin typeface="Montserrat"/>
                <a:ea typeface="Montserrat"/>
                <a:cs typeface="Montserrat"/>
                <a:sym typeface="Montserrat"/>
              </a:rPr>
              <a:t>15%</a:t>
            </a:r>
            <a:endParaRPr sz="1300" b="1">
              <a:solidFill>
                <a:schemeClr val="lt1"/>
              </a:solidFill>
              <a:latin typeface="Montserrat"/>
              <a:ea typeface="Montserrat"/>
              <a:cs typeface="Montserrat"/>
              <a:sym typeface="Montserrat"/>
            </a:endParaRPr>
          </a:p>
          <a:p>
            <a:pPr marL="0" lvl="0" indent="0" algn="ctr" rtl="0">
              <a:lnSpc>
                <a:spcPct val="130000"/>
              </a:lnSpc>
              <a:spcBef>
                <a:spcPts val="0"/>
              </a:spcBef>
              <a:spcAft>
                <a:spcPts val="0"/>
              </a:spcAft>
              <a:buNone/>
            </a:pPr>
            <a:endParaRPr sz="1750" b="1">
              <a:solidFill>
                <a:schemeClr val="lt1"/>
              </a:solidFill>
              <a:highlight>
                <a:srgbClr val="FFFFFF"/>
              </a:highlight>
              <a:latin typeface="Montserrat"/>
              <a:ea typeface="Montserrat"/>
              <a:cs typeface="Montserrat"/>
              <a:sym typeface="Montserrat"/>
            </a:endParaRPr>
          </a:p>
          <a:p>
            <a:pPr marL="0" lvl="0" indent="0" algn="ctr" rtl="0">
              <a:lnSpc>
                <a:spcPct val="150000"/>
              </a:lnSpc>
              <a:spcBef>
                <a:spcPts val="1000"/>
              </a:spcBef>
              <a:spcAft>
                <a:spcPts val="0"/>
              </a:spcAft>
              <a:buNone/>
            </a:pPr>
            <a:endParaRPr sz="1300" b="1">
              <a:solidFill>
                <a:schemeClr val="lt1"/>
              </a:solidFill>
              <a:latin typeface="Montserrat"/>
              <a:ea typeface="Montserrat"/>
              <a:cs typeface="Montserrat"/>
              <a:sym typeface="Montserrat"/>
            </a:endParaRPr>
          </a:p>
        </p:txBody>
      </p:sp>
      <p:sp>
        <p:nvSpPr>
          <p:cNvPr id="8" name="Google Shape;275;p33">
            <a:extLst>
              <a:ext uri="{FF2B5EF4-FFF2-40B4-BE49-F238E27FC236}">
                <a16:creationId xmlns:a16="http://schemas.microsoft.com/office/drawing/2014/main" id="{E2140D6A-5B59-AB14-09BB-BD191EC40D04}"/>
              </a:ext>
            </a:extLst>
          </p:cNvPr>
          <p:cNvSpPr txBox="1"/>
          <p:nvPr/>
        </p:nvSpPr>
        <p:spPr>
          <a:xfrm>
            <a:off x="6418725" y="2005025"/>
            <a:ext cx="1732200" cy="979500"/>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000">
                <a:solidFill>
                  <a:schemeClr val="lt1"/>
                </a:solidFill>
                <a:latin typeface="Montserrat ExtraBold"/>
                <a:ea typeface="Montserrat ExtraBold"/>
                <a:cs typeface="Montserrat ExtraBold"/>
                <a:sym typeface="Montserrat ExtraBold"/>
              </a:rPr>
              <a:t>100+</a:t>
            </a:r>
            <a:endParaRPr sz="4000">
              <a:solidFill>
                <a:schemeClr val="lt1"/>
              </a:solidFill>
              <a:latin typeface="Montserrat ExtraBold"/>
              <a:ea typeface="Montserrat ExtraBold"/>
              <a:cs typeface="Montserrat ExtraBold"/>
              <a:sym typeface="Montserrat ExtraBold"/>
            </a:endParaRPr>
          </a:p>
          <a:p>
            <a:pPr marL="0" lvl="0" indent="0" algn="ctr" rtl="0">
              <a:spcBef>
                <a:spcPts val="0"/>
              </a:spcBef>
              <a:spcAft>
                <a:spcPts val="0"/>
              </a:spcAft>
              <a:buClr>
                <a:schemeClr val="dk1"/>
              </a:buClr>
              <a:buSzPts val="1100"/>
              <a:buFont typeface="Arial"/>
              <a:buNone/>
            </a:pPr>
            <a:r>
              <a:rPr lang="en" sz="1000">
                <a:solidFill>
                  <a:schemeClr val="lt1"/>
                </a:solidFill>
                <a:latin typeface="Montserrat ExtraBold"/>
                <a:ea typeface="Montserrat ExtraBold"/>
                <a:cs typeface="Montserrat ExtraBold"/>
                <a:sym typeface="Montserrat ExtraBold"/>
              </a:rPr>
              <a:t>NÚMEROS DE EQUIPO</a:t>
            </a:r>
            <a:endParaRPr sz="1300" b="1">
              <a:solidFill>
                <a:schemeClr val="lt1"/>
              </a:solidFill>
              <a:latin typeface="Montserrat"/>
              <a:ea typeface="Montserrat"/>
              <a:cs typeface="Montserrat"/>
              <a:sym typeface="Montserrat"/>
            </a:endParaRPr>
          </a:p>
        </p:txBody>
      </p:sp>
      <p:sp>
        <p:nvSpPr>
          <p:cNvPr id="9" name="Google Shape;276;p33">
            <a:extLst>
              <a:ext uri="{FF2B5EF4-FFF2-40B4-BE49-F238E27FC236}">
                <a16:creationId xmlns:a16="http://schemas.microsoft.com/office/drawing/2014/main" id="{77DEBFFC-337E-EAEA-8651-DAFC0194C6A9}"/>
              </a:ext>
            </a:extLst>
          </p:cNvPr>
          <p:cNvSpPr txBox="1"/>
          <p:nvPr/>
        </p:nvSpPr>
        <p:spPr>
          <a:xfrm>
            <a:off x="6418725" y="2984450"/>
            <a:ext cx="1732200" cy="676500"/>
          </a:xfrm>
          <a:prstGeom prst="rect">
            <a:avLst/>
          </a:prstGeom>
          <a:solidFill>
            <a:srgbClr val="9900FF"/>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Clr>
                <a:schemeClr val="dk1"/>
              </a:buClr>
              <a:buSzPts val="1100"/>
              <a:buFont typeface="Arial"/>
              <a:buNone/>
            </a:pPr>
            <a:r>
              <a:rPr lang="en" sz="1300">
                <a:solidFill>
                  <a:schemeClr val="lt1"/>
                </a:solidFill>
                <a:latin typeface="Montserrat ExtraBold"/>
                <a:ea typeface="Montserrat ExtraBold"/>
                <a:cs typeface="Montserrat ExtraBold"/>
                <a:sym typeface="Montserrat ExtraBold"/>
              </a:rPr>
              <a:t>AHORRA</a:t>
            </a:r>
            <a:r>
              <a:rPr lang="en" sz="1800">
                <a:solidFill>
                  <a:schemeClr val="lt1"/>
                </a:solidFill>
                <a:latin typeface="Montserrat ExtraBold"/>
                <a:ea typeface="Montserrat ExtraBold"/>
                <a:cs typeface="Montserrat ExtraBold"/>
                <a:sym typeface="Montserrat ExtraBold"/>
              </a:rPr>
              <a:t> </a:t>
            </a:r>
            <a:r>
              <a:rPr lang="en" sz="2500" b="1">
                <a:solidFill>
                  <a:schemeClr val="lt1"/>
                </a:solidFill>
                <a:latin typeface="Montserrat"/>
                <a:ea typeface="Montserrat"/>
                <a:cs typeface="Montserrat"/>
                <a:sym typeface="Montserrat"/>
              </a:rPr>
              <a:t>20%</a:t>
            </a:r>
            <a:endParaRPr sz="1300" b="1">
              <a:solidFill>
                <a:schemeClr val="lt1"/>
              </a:solidFill>
              <a:latin typeface="Montserrat"/>
              <a:ea typeface="Montserrat"/>
              <a:cs typeface="Montserrat"/>
              <a:sym typeface="Montserrat"/>
            </a:endParaRPr>
          </a:p>
          <a:p>
            <a:pPr marL="0" lvl="0" indent="0" algn="ctr" rtl="0">
              <a:lnSpc>
                <a:spcPct val="130000"/>
              </a:lnSpc>
              <a:spcBef>
                <a:spcPts val="0"/>
              </a:spcBef>
              <a:spcAft>
                <a:spcPts val="0"/>
              </a:spcAft>
              <a:buNone/>
            </a:pPr>
            <a:endParaRPr sz="1750" b="1">
              <a:solidFill>
                <a:schemeClr val="lt1"/>
              </a:solidFill>
              <a:highlight>
                <a:srgbClr val="FFFFFF"/>
              </a:highlight>
              <a:latin typeface="Montserrat"/>
              <a:ea typeface="Montserrat"/>
              <a:cs typeface="Montserrat"/>
              <a:sym typeface="Montserrat"/>
            </a:endParaRPr>
          </a:p>
          <a:p>
            <a:pPr marL="0" lvl="0" indent="0" algn="ctr" rtl="0">
              <a:lnSpc>
                <a:spcPct val="150000"/>
              </a:lnSpc>
              <a:spcBef>
                <a:spcPts val="1000"/>
              </a:spcBef>
              <a:spcAft>
                <a:spcPts val="0"/>
              </a:spcAft>
              <a:buNone/>
            </a:pPr>
            <a:endParaRPr sz="1300" b="1">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p:nvPr/>
        </p:nvSpPr>
        <p:spPr>
          <a:xfrm>
            <a:off x="1567700" y="292399"/>
            <a:ext cx="7128300" cy="1403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r>
              <a:rPr lang="es-ES_tradnl" sz="1800" b="1">
                <a:solidFill>
                  <a:schemeClr val="dk1"/>
                </a:solidFill>
                <a:latin typeface="Montserrat" pitchFamily="2" charset="77"/>
                <a:ea typeface="Montserrat"/>
                <a:cs typeface="Montserrat"/>
                <a:sym typeface="Montserrat"/>
              </a:rPr>
              <a:t>Oportunidades para voluntarios</a:t>
            </a:r>
            <a:endParaRPr lang="es-ES_tradnl" sz="1800">
              <a:solidFill>
                <a:schemeClr val="dk1"/>
              </a:solidFill>
              <a:latin typeface="Montserrat" pitchFamily="2" charset="77"/>
              <a:ea typeface="Roboto"/>
              <a:cs typeface="Roboto"/>
              <a:sym typeface="Roboto"/>
            </a:endParaRPr>
          </a:p>
          <a:p>
            <a:pPr marL="0" lvl="0" indent="0" algn="l" rtl="0">
              <a:lnSpc>
                <a:spcPct val="150000"/>
              </a:lnSpc>
              <a:spcBef>
                <a:spcPts val="1000"/>
              </a:spcBef>
              <a:spcAft>
                <a:spcPts val="0"/>
              </a:spcAft>
              <a:buNone/>
            </a:pPr>
            <a:r>
              <a:rPr lang="es-ES_tradnl" sz="900">
                <a:solidFill>
                  <a:schemeClr val="dk1"/>
                </a:solidFill>
                <a:latin typeface="Montserrat Medium"/>
                <a:ea typeface="Montserrat Medium"/>
                <a:cs typeface="Montserrat Medium"/>
                <a:sym typeface="Montserrat Medium"/>
              </a:rPr>
              <a:t>Ser voluntario de DI le permite conectarse con una red cada vez mayor de personas comprometidas y apasionadas que creen que el poder de la creatividad puede impactar las vidas de nuestros alumnos. Para obtener más información sobre las diversas oportunidades de voluntariado dentro de DI, visite </a:t>
            </a:r>
            <a:r>
              <a:rPr lang="es-ES_tradnl" sz="900" u="sng">
                <a:solidFill>
                  <a:schemeClr val="hlink"/>
                </a:solidFill>
                <a:latin typeface="Montserrat Medium"/>
                <a:ea typeface="Montserrat Medium"/>
                <a:cs typeface="Montserrat Medium"/>
                <a:sym typeface="Montserrat Medium"/>
                <a:hlinkClick r:id="rId3"/>
              </a:rPr>
              <a:t>DestinationImagination.org/Volunteer</a:t>
            </a:r>
            <a:r>
              <a:rPr lang="es-ES_tradnl" sz="900">
                <a:solidFill>
                  <a:schemeClr val="dk1"/>
                </a:solidFill>
                <a:latin typeface="Montserrat Medium"/>
                <a:ea typeface="Montserrat Medium"/>
                <a:cs typeface="Montserrat Medium"/>
                <a:sym typeface="Montserrat Medium"/>
              </a:rPr>
              <a:t>.</a:t>
            </a:r>
            <a:endParaRPr lang="es-ES_tradnl" sz="900">
              <a:latin typeface="Open Sans"/>
              <a:ea typeface="Open Sans"/>
              <a:cs typeface="Open Sans"/>
              <a:sym typeface="Open Sans"/>
            </a:endParaRPr>
          </a:p>
        </p:txBody>
      </p:sp>
      <p:sp>
        <p:nvSpPr>
          <p:cNvPr id="280" name="Google Shape;280;p35"/>
          <p:cNvSpPr/>
          <p:nvPr/>
        </p:nvSpPr>
        <p:spPr>
          <a:xfrm>
            <a:off x="8357700" y="4862700"/>
            <a:ext cx="786300" cy="280800"/>
          </a:xfrm>
          <a:prstGeom prst="rect">
            <a:avLst/>
          </a:prstGeom>
          <a:solidFill>
            <a:srgbClr val="00B1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CÓMO</a:t>
            </a:r>
            <a:endParaRPr sz="1200" b="1" dirty="0">
              <a:solidFill>
                <a:schemeClr val="lt1"/>
              </a:solidFill>
              <a:latin typeface="Montserrat"/>
              <a:ea typeface="Montserrat"/>
              <a:cs typeface="Montserrat"/>
              <a:sym typeface="Montserrat"/>
            </a:endParaRPr>
          </a:p>
        </p:txBody>
      </p:sp>
      <p:pic>
        <p:nvPicPr>
          <p:cNvPr id="281" name="Google Shape;281;p35"/>
          <p:cNvPicPr preferRelativeResize="0"/>
          <p:nvPr/>
        </p:nvPicPr>
        <p:blipFill rotWithShape="1">
          <a:blip r:embed="rId4">
            <a:alphaModFix/>
          </a:blip>
          <a:srcRect l="39" r="39"/>
          <a:stretch/>
        </p:blipFill>
        <p:spPr>
          <a:xfrm>
            <a:off x="274937" y="190338"/>
            <a:ext cx="1250700" cy="1250700"/>
          </a:xfrm>
          <a:prstGeom prst="rect">
            <a:avLst/>
          </a:prstGeom>
          <a:noFill/>
          <a:ln>
            <a:noFill/>
          </a:ln>
        </p:spPr>
      </p:pic>
      <p:pic>
        <p:nvPicPr>
          <p:cNvPr id="282" name="Google Shape;282;p35"/>
          <p:cNvPicPr preferRelativeResize="0"/>
          <p:nvPr/>
        </p:nvPicPr>
        <p:blipFill>
          <a:blip r:embed="rId5">
            <a:alphaModFix/>
          </a:blip>
          <a:stretch>
            <a:fillRect/>
          </a:stretch>
        </p:blipFill>
        <p:spPr>
          <a:xfrm>
            <a:off x="6052151" y="1957475"/>
            <a:ext cx="2643849" cy="2643849"/>
          </a:xfrm>
          <a:prstGeom prst="rect">
            <a:avLst/>
          </a:prstGeom>
          <a:noFill/>
          <a:ln>
            <a:noFill/>
          </a:ln>
        </p:spPr>
      </p:pic>
      <p:pic>
        <p:nvPicPr>
          <p:cNvPr id="283" name="Google Shape;283;p35"/>
          <p:cNvPicPr preferRelativeResize="0"/>
          <p:nvPr/>
        </p:nvPicPr>
        <p:blipFill>
          <a:blip r:embed="rId6">
            <a:alphaModFix/>
          </a:blip>
          <a:stretch>
            <a:fillRect/>
          </a:stretch>
        </p:blipFill>
        <p:spPr>
          <a:xfrm>
            <a:off x="3250061" y="1957475"/>
            <a:ext cx="2643849" cy="2643850"/>
          </a:xfrm>
          <a:prstGeom prst="rect">
            <a:avLst/>
          </a:prstGeom>
          <a:noFill/>
          <a:ln>
            <a:noFill/>
          </a:ln>
        </p:spPr>
      </p:pic>
      <p:pic>
        <p:nvPicPr>
          <p:cNvPr id="284" name="Google Shape;284;p35"/>
          <p:cNvPicPr preferRelativeResize="0"/>
          <p:nvPr/>
        </p:nvPicPr>
        <p:blipFill>
          <a:blip r:embed="rId7">
            <a:alphaModFix/>
          </a:blip>
          <a:stretch>
            <a:fillRect/>
          </a:stretch>
        </p:blipFill>
        <p:spPr>
          <a:xfrm>
            <a:off x="448000" y="1957475"/>
            <a:ext cx="2643849" cy="26438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6"/>
          <p:cNvPicPr preferRelativeResize="0"/>
          <p:nvPr/>
        </p:nvPicPr>
        <p:blipFill rotWithShape="1">
          <a:blip r:embed="rId3">
            <a:alphaModFix/>
          </a:blip>
          <a:srcRect/>
          <a:stretch/>
        </p:blipFill>
        <p:spPr>
          <a:xfrm>
            <a:off x="349200" y="264600"/>
            <a:ext cx="1102175" cy="1102172"/>
          </a:xfrm>
          <a:prstGeom prst="rect">
            <a:avLst/>
          </a:prstGeom>
          <a:noFill/>
          <a:ln>
            <a:noFill/>
          </a:ln>
        </p:spPr>
      </p:pic>
      <p:sp>
        <p:nvSpPr>
          <p:cNvPr id="290" name="Google Shape;290;p36"/>
          <p:cNvSpPr txBox="1"/>
          <p:nvPr/>
        </p:nvSpPr>
        <p:spPr>
          <a:xfrm>
            <a:off x="1791975" y="292400"/>
            <a:ext cx="7128300" cy="334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r>
              <a:rPr lang="es-ES_tradnl" sz="1800" b="1">
                <a:solidFill>
                  <a:schemeClr val="dk1"/>
                </a:solidFill>
                <a:latin typeface="Montserrat"/>
                <a:ea typeface="Montserrat"/>
                <a:cs typeface="Montserrat"/>
                <a:sym typeface="Montserrat"/>
              </a:rPr>
              <a:t>PREGUNTAS</a:t>
            </a:r>
            <a:endParaRPr lang="es-ES_tradnl" sz="1000">
              <a:solidFill>
                <a:schemeClr val="dk1"/>
              </a:solidFill>
              <a:latin typeface="Roboto"/>
              <a:ea typeface="Roboto"/>
              <a:cs typeface="Roboto"/>
              <a:sym typeface="Roboto"/>
            </a:endParaRPr>
          </a:p>
          <a:p>
            <a:pPr marL="0" lvl="0" indent="0" algn="l" rtl="0">
              <a:lnSpc>
                <a:spcPct val="150000"/>
              </a:lnSpc>
              <a:spcBef>
                <a:spcPts val="1000"/>
              </a:spcBef>
              <a:spcAft>
                <a:spcPts val="0"/>
              </a:spcAft>
              <a:buNone/>
            </a:pPr>
            <a:r>
              <a:rPr lang="es-ES_tradnl" sz="1100">
                <a:solidFill>
                  <a:schemeClr val="dk1"/>
                </a:solidFill>
                <a:latin typeface="Montserrat Medium"/>
                <a:ea typeface="Montserrat Medium"/>
                <a:cs typeface="Montserrat Medium"/>
                <a:sym typeface="Montserrat Medium"/>
              </a:rPr>
              <a:t>¡Gracias! Para obtener información adicional, comuníquese con:</a:t>
            </a:r>
          </a:p>
          <a:p>
            <a:pPr marL="0" lvl="0" indent="0" algn="l" rtl="0">
              <a:lnSpc>
                <a:spcPct val="150000"/>
              </a:lnSpc>
              <a:spcBef>
                <a:spcPts val="1000"/>
              </a:spcBef>
              <a:spcAft>
                <a:spcPts val="0"/>
              </a:spcAft>
              <a:buClr>
                <a:schemeClr val="dk1"/>
              </a:buClr>
              <a:buSzPts val="1100"/>
              <a:buFont typeface="Arial"/>
              <a:buNone/>
            </a:pPr>
            <a:endParaRPr lang="es-ES_tradnl" sz="900">
              <a:solidFill>
                <a:schemeClr val="dk1"/>
              </a:solidFill>
              <a:latin typeface="Open Sans"/>
              <a:ea typeface="Open Sans"/>
              <a:cs typeface="Open Sans"/>
              <a:sym typeface="Open Sans"/>
            </a:endParaRPr>
          </a:p>
        </p:txBody>
      </p:sp>
      <p:sp>
        <p:nvSpPr>
          <p:cNvPr id="291" name="Google Shape;291;p36"/>
          <p:cNvSpPr/>
          <p:nvPr/>
        </p:nvSpPr>
        <p:spPr>
          <a:xfrm>
            <a:off x="8357700" y="4862700"/>
            <a:ext cx="786300" cy="280800"/>
          </a:xfrm>
          <a:prstGeom prst="rect">
            <a:avLst/>
          </a:prstGeom>
          <a:solidFill>
            <a:srgbClr val="00B1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dirty="0">
                <a:solidFill>
                  <a:schemeClr val="lt1"/>
                </a:solidFill>
                <a:latin typeface="Montserrat"/>
                <a:ea typeface="Montserrat"/>
                <a:cs typeface="Montserrat"/>
                <a:sym typeface="Montserrat"/>
              </a:rPr>
              <a:t>C</a:t>
            </a:r>
            <a:r>
              <a:rPr lang="en" sz="1200" b="1" dirty="0">
                <a:solidFill>
                  <a:schemeClr val="lt1"/>
                </a:solidFill>
                <a:latin typeface="Montserrat"/>
                <a:ea typeface="Montserrat"/>
                <a:cs typeface="Montserrat"/>
                <a:sym typeface="Montserrat"/>
              </a:rPr>
              <a:t>ÓMO</a:t>
            </a:r>
            <a:endParaRPr sz="1200" b="1" dirty="0">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1671000" y="381025"/>
            <a:ext cx="2670412" cy="11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dirty="0">
                <a:latin typeface="Montserrat"/>
                <a:ea typeface="Montserrat"/>
                <a:cs typeface="Montserrat"/>
                <a:sym typeface="Montserrat"/>
              </a:rPr>
              <a:t>¿</a:t>
            </a:r>
            <a:r>
              <a:rPr lang="en" sz="2000" b="1" dirty="0" err="1">
                <a:latin typeface="Montserrat"/>
                <a:ea typeface="Montserrat"/>
                <a:cs typeface="Montserrat"/>
                <a:sym typeface="Montserrat"/>
              </a:rPr>
              <a:t>Qué</a:t>
            </a:r>
            <a:r>
              <a:rPr lang="en" sz="2000" b="1" dirty="0">
                <a:latin typeface="Montserrat"/>
                <a:ea typeface="Montserrat"/>
                <a:cs typeface="Montserrat"/>
                <a:sym typeface="Montserrat"/>
              </a:rPr>
              <a:t> es Destination Imagination?</a:t>
            </a:r>
            <a:endParaRPr sz="2000" dirty="0">
              <a:latin typeface="Montserrat ExtraBold"/>
              <a:ea typeface="Montserrat ExtraBold"/>
              <a:cs typeface="Montserrat ExtraBold"/>
              <a:sym typeface="Montserrat ExtraBold"/>
            </a:endParaRPr>
          </a:p>
        </p:txBody>
      </p:sp>
      <p:pic>
        <p:nvPicPr>
          <p:cNvPr id="79" name="Google Shape;79;p15"/>
          <p:cNvPicPr preferRelativeResize="0"/>
          <p:nvPr/>
        </p:nvPicPr>
        <p:blipFill rotWithShape="1">
          <a:blip r:embed="rId3">
            <a:alphaModFix/>
          </a:blip>
          <a:srcRect/>
          <a:stretch/>
        </p:blipFill>
        <p:spPr>
          <a:xfrm>
            <a:off x="349200" y="344875"/>
            <a:ext cx="1102175" cy="1102175"/>
          </a:xfrm>
          <a:prstGeom prst="rect">
            <a:avLst/>
          </a:prstGeom>
          <a:noFill/>
          <a:ln>
            <a:noFill/>
          </a:ln>
        </p:spPr>
      </p:pic>
      <p:sp>
        <p:nvSpPr>
          <p:cNvPr id="80" name="Google Shape;80;p15"/>
          <p:cNvSpPr txBox="1"/>
          <p:nvPr/>
        </p:nvSpPr>
        <p:spPr>
          <a:xfrm>
            <a:off x="366002" y="1563325"/>
            <a:ext cx="3727025" cy="28524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1000"/>
              </a:spcBef>
              <a:spcAft>
                <a:spcPts val="0"/>
              </a:spcAft>
              <a:buClr>
                <a:schemeClr val="dk1"/>
              </a:buClr>
              <a:buSzPts val="1200"/>
              <a:buFont typeface="Montserrat Medium"/>
              <a:buChar char="●"/>
            </a:pPr>
            <a:r>
              <a:rPr lang="es-ES_tradnl" sz="1200" dirty="0" err="1">
                <a:solidFill>
                  <a:schemeClr val="dk1"/>
                </a:solidFill>
                <a:latin typeface="Montserrat Medium"/>
                <a:ea typeface="Montserrat Medium"/>
                <a:cs typeface="Montserrat Medium"/>
                <a:sym typeface="Montserrat Medium"/>
              </a:rPr>
              <a:t>Destination</a:t>
            </a:r>
            <a:r>
              <a:rPr lang="es-ES_tradnl" sz="1200" dirty="0">
                <a:solidFill>
                  <a:schemeClr val="dk1"/>
                </a:solidFill>
                <a:latin typeface="Montserrat Medium"/>
                <a:ea typeface="Montserrat Medium"/>
                <a:cs typeface="Montserrat Medium"/>
                <a:sym typeface="Montserrat Medium"/>
              </a:rPr>
              <a:t> </a:t>
            </a:r>
            <a:r>
              <a:rPr lang="es-ES_tradnl" sz="1200" dirty="0" err="1">
                <a:solidFill>
                  <a:schemeClr val="dk1"/>
                </a:solidFill>
                <a:latin typeface="Montserrat Medium"/>
                <a:ea typeface="Montserrat Medium"/>
                <a:cs typeface="Montserrat Medium"/>
                <a:sym typeface="Montserrat Medium"/>
              </a:rPr>
              <a:t>Imagination</a:t>
            </a:r>
            <a:r>
              <a:rPr lang="es-ES_tradnl" sz="1200" dirty="0">
                <a:solidFill>
                  <a:schemeClr val="dk1"/>
                </a:solidFill>
                <a:latin typeface="Montserrat Medium"/>
                <a:ea typeface="Montserrat Medium"/>
                <a:cs typeface="Montserrat Medium"/>
                <a:sym typeface="Montserrat Medium"/>
              </a:rPr>
              <a:t>® (DI) es una organización educativa sin ánimo de lucro.</a:t>
            </a:r>
          </a:p>
          <a:p>
            <a:pPr marL="457200" lvl="0" indent="-304800" algn="l" rtl="0">
              <a:lnSpc>
                <a:spcPct val="150000"/>
              </a:lnSpc>
              <a:spcBef>
                <a:spcPts val="1000"/>
              </a:spcBef>
              <a:spcAft>
                <a:spcPts val="0"/>
              </a:spcAft>
              <a:buClr>
                <a:schemeClr val="dk1"/>
              </a:buClr>
              <a:buSzPts val="1200"/>
              <a:buFont typeface="Montserrat Medium"/>
              <a:buChar char="●"/>
            </a:pPr>
            <a:r>
              <a:rPr lang="es-ES_tradnl" sz="1200" dirty="0">
                <a:solidFill>
                  <a:schemeClr val="dk1"/>
                </a:solidFill>
                <a:latin typeface="Montserrat Medium"/>
                <a:ea typeface="Montserrat Medium"/>
                <a:cs typeface="Montserrat Medium"/>
                <a:sym typeface="Montserrat Medium"/>
              </a:rPr>
              <a:t>Nuestra misión es inspirar y equipar a los jóvenes para que imaginen e innoven a través del proceso creativo.</a:t>
            </a:r>
          </a:p>
          <a:p>
            <a:pPr marL="457200" lvl="0" indent="-304800" algn="l" rtl="0">
              <a:lnSpc>
                <a:spcPct val="150000"/>
              </a:lnSpc>
              <a:spcBef>
                <a:spcPts val="1000"/>
              </a:spcBef>
              <a:spcAft>
                <a:spcPts val="0"/>
              </a:spcAft>
              <a:buClr>
                <a:schemeClr val="dk1"/>
              </a:buClr>
              <a:buSzPts val="1200"/>
              <a:buFont typeface="Montserrat Medium"/>
              <a:buChar char="●"/>
            </a:pPr>
            <a:r>
              <a:rPr lang="es-ES_tradnl" sz="1200" dirty="0">
                <a:solidFill>
                  <a:schemeClr val="dk1"/>
                </a:solidFill>
                <a:latin typeface="Montserrat Medium"/>
                <a:ea typeface="Montserrat Medium"/>
                <a:cs typeface="Montserrat Medium"/>
                <a:sym typeface="Montserrat Medium"/>
              </a:rPr>
              <a:t>Queremos encender el poder de TODOS los jóvenes para que sean los innovadores creativos y colaborativos del mañana.</a:t>
            </a:r>
          </a:p>
        </p:txBody>
      </p:sp>
      <p:grpSp>
        <p:nvGrpSpPr>
          <p:cNvPr id="2" name="Shape 79">
            <a:extLst>
              <a:ext uri="{FF2B5EF4-FFF2-40B4-BE49-F238E27FC236}">
                <a16:creationId xmlns:a16="http://schemas.microsoft.com/office/drawing/2014/main" id="{7C16DC39-53E8-AEA5-75F3-D3099EDFDCE1}"/>
              </a:ext>
            </a:extLst>
          </p:cNvPr>
          <p:cNvGrpSpPr/>
          <p:nvPr/>
        </p:nvGrpSpPr>
        <p:grpSpPr>
          <a:xfrm>
            <a:off x="4148973" y="564075"/>
            <a:ext cx="4629025" cy="4015350"/>
            <a:chOff x="4409225" y="269125"/>
            <a:chExt cx="4629025" cy="4015350"/>
          </a:xfrm>
        </p:grpSpPr>
        <p:pic>
          <p:nvPicPr>
            <p:cNvPr id="3" name="Shape 80">
              <a:extLst>
                <a:ext uri="{FF2B5EF4-FFF2-40B4-BE49-F238E27FC236}">
                  <a16:creationId xmlns:a16="http://schemas.microsoft.com/office/drawing/2014/main" id="{E18121E2-BAC7-E69A-5F98-174BB9305808}"/>
                </a:ext>
              </a:extLst>
            </p:cNvPr>
            <p:cNvPicPr preferRelativeResize="0"/>
            <p:nvPr/>
          </p:nvPicPr>
          <p:blipFill>
            <a:blip r:embed="rId4">
              <a:alphaModFix/>
            </a:blip>
            <a:stretch>
              <a:fillRect/>
            </a:stretch>
          </p:blipFill>
          <p:spPr>
            <a:xfrm>
              <a:off x="4829725" y="2580675"/>
              <a:ext cx="683300" cy="683300"/>
            </a:xfrm>
            <a:prstGeom prst="rect">
              <a:avLst/>
            </a:prstGeom>
            <a:noFill/>
            <a:ln>
              <a:noFill/>
            </a:ln>
          </p:spPr>
        </p:pic>
        <p:grpSp>
          <p:nvGrpSpPr>
            <p:cNvPr id="4" name="Shape 81">
              <a:extLst>
                <a:ext uri="{FF2B5EF4-FFF2-40B4-BE49-F238E27FC236}">
                  <a16:creationId xmlns:a16="http://schemas.microsoft.com/office/drawing/2014/main" id="{A9FC27C1-A268-583B-BF9C-446EE1E299DC}"/>
                </a:ext>
              </a:extLst>
            </p:cNvPr>
            <p:cNvGrpSpPr/>
            <p:nvPr/>
          </p:nvGrpSpPr>
          <p:grpSpPr>
            <a:xfrm>
              <a:off x="5821650" y="269125"/>
              <a:ext cx="1692300" cy="1058300"/>
              <a:chOff x="6174425" y="178925"/>
              <a:chExt cx="1692300" cy="1058300"/>
            </a:xfrm>
          </p:grpSpPr>
          <p:pic>
            <p:nvPicPr>
              <p:cNvPr id="21" name="Shape 82">
                <a:extLst>
                  <a:ext uri="{FF2B5EF4-FFF2-40B4-BE49-F238E27FC236}">
                    <a16:creationId xmlns:a16="http://schemas.microsoft.com/office/drawing/2014/main" id="{ACB2AC6F-3710-23A9-D3CF-429190C2BB70}"/>
                  </a:ext>
                </a:extLst>
              </p:cNvPr>
              <p:cNvPicPr preferRelativeResize="0"/>
              <p:nvPr/>
            </p:nvPicPr>
            <p:blipFill>
              <a:blip r:embed="rId5">
                <a:alphaModFix/>
              </a:blip>
              <a:stretch>
                <a:fillRect/>
              </a:stretch>
            </p:blipFill>
            <p:spPr>
              <a:xfrm>
                <a:off x="6678925" y="178925"/>
                <a:ext cx="683300" cy="683300"/>
              </a:xfrm>
              <a:prstGeom prst="rect">
                <a:avLst/>
              </a:prstGeom>
              <a:noFill/>
              <a:ln>
                <a:noFill/>
              </a:ln>
            </p:spPr>
          </p:pic>
          <p:sp>
            <p:nvSpPr>
              <p:cNvPr id="22" name="Shape 83">
                <a:extLst>
                  <a:ext uri="{FF2B5EF4-FFF2-40B4-BE49-F238E27FC236}">
                    <a16:creationId xmlns:a16="http://schemas.microsoft.com/office/drawing/2014/main" id="{95EBC272-7F37-ECC3-3F41-1810B5B14321}"/>
                  </a:ext>
                </a:extLst>
              </p:cNvPr>
              <p:cNvSpPr txBox="1"/>
              <p:nvPr/>
            </p:nvSpPr>
            <p:spPr>
              <a:xfrm>
                <a:off x="6174425" y="862225"/>
                <a:ext cx="1692300" cy="37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SemiBold"/>
                    <a:ea typeface="Montserrat SemiBold"/>
                    <a:cs typeface="Montserrat SemiBold"/>
                    <a:sym typeface="Montserrat SemiBold"/>
                  </a:rPr>
                  <a:t>Confianza en sí mismo</a:t>
                </a:r>
                <a:endParaRPr>
                  <a:latin typeface="Montserrat SemiBold"/>
                  <a:ea typeface="Montserrat SemiBold"/>
                  <a:cs typeface="Montserrat SemiBold"/>
                  <a:sym typeface="Montserrat SemiBold"/>
                </a:endParaRPr>
              </a:p>
            </p:txBody>
          </p:sp>
        </p:grpSp>
        <p:grpSp>
          <p:nvGrpSpPr>
            <p:cNvPr id="5" name="Shape 84">
              <a:extLst>
                <a:ext uri="{FF2B5EF4-FFF2-40B4-BE49-F238E27FC236}">
                  <a16:creationId xmlns:a16="http://schemas.microsoft.com/office/drawing/2014/main" id="{C26346D5-933B-057D-003C-FE8CB3467C18}"/>
                </a:ext>
              </a:extLst>
            </p:cNvPr>
            <p:cNvGrpSpPr/>
            <p:nvPr/>
          </p:nvGrpSpPr>
          <p:grpSpPr>
            <a:xfrm>
              <a:off x="5884100" y="1547754"/>
              <a:ext cx="1692300" cy="1258196"/>
              <a:chOff x="4923800" y="1147104"/>
              <a:chExt cx="1692300" cy="1258196"/>
            </a:xfrm>
          </p:grpSpPr>
          <p:pic>
            <p:nvPicPr>
              <p:cNvPr id="19" name="Shape 85">
                <a:extLst>
                  <a:ext uri="{FF2B5EF4-FFF2-40B4-BE49-F238E27FC236}">
                    <a16:creationId xmlns:a16="http://schemas.microsoft.com/office/drawing/2014/main" id="{DF3FF5B9-1883-B5A6-863B-175D5F507137}"/>
                  </a:ext>
                </a:extLst>
              </p:cNvPr>
              <p:cNvPicPr preferRelativeResize="0"/>
              <p:nvPr/>
            </p:nvPicPr>
            <p:blipFill>
              <a:blip r:embed="rId6">
                <a:alphaModFix/>
              </a:blip>
              <a:stretch>
                <a:fillRect/>
              </a:stretch>
            </p:blipFill>
            <p:spPr>
              <a:xfrm>
                <a:off x="5376540" y="1147104"/>
                <a:ext cx="683300" cy="685483"/>
              </a:xfrm>
              <a:prstGeom prst="rect">
                <a:avLst/>
              </a:prstGeom>
              <a:noFill/>
              <a:ln>
                <a:noFill/>
              </a:ln>
            </p:spPr>
          </p:pic>
          <p:sp>
            <p:nvSpPr>
              <p:cNvPr id="20" name="Shape 86">
                <a:extLst>
                  <a:ext uri="{FF2B5EF4-FFF2-40B4-BE49-F238E27FC236}">
                    <a16:creationId xmlns:a16="http://schemas.microsoft.com/office/drawing/2014/main" id="{BAC6EE54-FC05-3F6B-201F-A34D6BD80A71}"/>
                  </a:ext>
                </a:extLst>
              </p:cNvPr>
              <p:cNvSpPr txBox="1"/>
              <p:nvPr/>
            </p:nvSpPr>
            <p:spPr>
              <a:xfrm>
                <a:off x="4923800" y="1832600"/>
                <a:ext cx="1692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SemiBold"/>
                    <a:ea typeface="Montserrat SemiBold"/>
                    <a:cs typeface="Montserrat SemiBold"/>
                    <a:sym typeface="Montserrat SemiBold"/>
                  </a:rPr>
                  <a:t>Pensamiento creativo y crítico</a:t>
                </a:r>
                <a:endParaRPr>
                  <a:latin typeface="Montserrat SemiBold"/>
                  <a:ea typeface="Montserrat SemiBold"/>
                  <a:cs typeface="Montserrat SemiBold"/>
                  <a:sym typeface="Montserrat SemiBold"/>
                </a:endParaRPr>
              </a:p>
            </p:txBody>
          </p:sp>
        </p:grpSp>
        <p:grpSp>
          <p:nvGrpSpPr>
            <p:cNvPr id="6" name="Shape 87">
              <a:extLst>
                <a:ext uri="{FF2B5EF4-FFF2-40B4-BE49-F238E27FC236}">
                  <a16:creationId xmlns:a16="http://schemas.microsoft.com/office/drawing/2014/main" id="{16EAC2CB-3EA7-FBE3-A71B-E029E8844C2C}"/>
                </a:ext>
              </a:extLst>
            </p:cNvPr>
            <p:cNvGrpSpPr/>
            <p:nvPr/>
          </p:nvGrpSpPr>
          <p:grpSpPr>
            <a:xfrm>
              <a:off x="7624224" y="1099150"/>
              <a:ext cx="1384675" cy="1258200"/>
              <a:chOff x="7914549" y="1090225"/>
              <a:chExt cx="1384675" cy="1258200"/>
            </a:xfrm>
          </p:grpSpPr>
          <p:pic>
            <p:nvPicPr>
              <p:cNvPr id="17" name="Shape 88">
                <a:extLst>
                  <a:ext uri="{FF2B5EF4-FFF2-40B4-BE49-F238E27FC236}">
                    <a16:creationId xmlns:a16="http://schemas.microsoft.com/office/drawing/2014/main" id="{9E2376DA-F2B0-F350-57D1-15DE268AF825}"/>
                  </a:ext>
                </a:extLst>
              </p:cNvPr>
              <p:cNvPicPr preferRelativeResize="0"/>
              <p:nvPr/>
            </p:nvPicPr>
            <p:blipFill>
              <a:blip r:embed="rId7">
                <a:alphaModFix/>
              </a:blip>
              <a:stretch>
                <a:fillRect/>
              </a:stretch>
            </p:blipFill>
            <p:spPr>
              <a:xfrm>
                <a:off x="8077040" y="1090225"/>
                <a:ext cx="683300" cy="685500"/>
              </a:xfrm>
              <a:prstGeom prst="rect">
                <a:avLst/>
              </a:prstGeom>
              <a:noFill/>
              <a:ln>
                <a:noFill/>
              </a:ln>
            </p:spPr>
          </p:pic>
          <p:sp>
            <p:nvSpPr>
              <p:cNvPr id="18" name="Shape 89">
                <a:extLst>
                  <a:ext uri="{FF2B5EF4-FFF2-40B4-BE49-F238E27FC236}">
                    <a16:creationId xmlns:a16="http://schemas.microsoft.com/office/drawing/2014/main" id="{66185FF9-E5DC-5EA1-ECCB-BB0294F94C7B}"/>
                  </a:ext>
                </a:extLst>
              </p:cNvPr>
              <p:cNvSpPr txBox="1"/>
              <p:nvPr/>
            </p:nvSpPr>
            <p:spPr>
              <a:xfrm>
                <a:off x="7914549" y="1775725"/>
                <a:ext cx="1384675"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Montserrat SemiBold"/>
                    <a:ea typeface="Montserrat SemiBold"/>
                    <a:cs typeface="Montserrat SemiBold"/>
                    <a:sym typeface="Montserrat SemiBold"/>
                  </a:rPr>
                  <a:t>Cooperación en equipo</a:t>
                </a:r>
                <a:endParaRPr dirty="0">
                  <a:latin typeface="Montserrat SemiBold"/>
                  <a:ea typeface="Montserrat SemiBold"/>
                  <a:cs typeface="Montserrat SemiBold"/>
                  <a:sym typeface="Montserrat SemiBold"/>
                </a:endParaRPr>
              </a:p>
            </p:txBody>
          </p:sp>
        </p:grpSp>
        <p:grpSp>
          <p:nvGrpSpPr>
            <p:cNvPr id="7" name="Shape 90">
              <a:extLst>
                <a:ext uri="{FF2B5EF4-FFF2-40B4-BE49-F238E27FC236}">
                  <a16:creationId xmlns:a16="http://schemas.microsoft.com/office/drawing/2014/main" id="{555B0AF3-B5D7-7E91-C5AD-48A767C0CC10}"/>
                </a:ext>
              </a:extLst>
            </p:cNvPr>
            <p:cNvGrpSpPr/>
            <p:nvPr/>
          </p:nvGrpSpPr>
          <p:grpSpPr>
            <a:xfrm>
              <a:off x="4719050" y="1099154"/>
              <a:ext cx="1258200" cy="1258196"/>
              <a:chOff x="5491125" y="3098629"/>
              <a:chExt cx="1258200" cy="1258196"/>
            </a:xfrm>
          </p:grpSpPr>
          <p:pic>
            <p:nvPicPr>
              <p:cNvPr id="15" name="Shape 91">
                <a:extLst>
                  <a:ext uri="{FF2B5EF4-FFF2-40B4-BE49-F238E27FC236}">
                    <a16:creationId xmlns:a16="http://schemas.microsoft.com/office/drawing/2014/main" id="{36CF413E-CF4E-2FC8-AE37-6D62D48AFF85}"/>
                  </a:ext>
                </a:extLst>
              </p:cNvPr>
              <p:cNvPicPr preferRelativeResize="0"/>
              <p:nvPr/>
            </p:nvPicPr>
            <p:blipFill>
              <a:blip r:embed="rId8">
                <a:alphaModFix/>
              </a:blip>
              <a:stretch>
                <a:fillRect/>
              </a:stretch>
            </p:blipFill>
            <p:spPr>
              <a:xfrm>
                <a:off x="5778565" y="3098629"/>
                <a:ext cx="683300" cy="685483"/>
              </a:xfrm>
              <a:prstGeom prst="rect">
                <a:avLst/>
              </a:prstGeom>
              <a:noFill/>
              <a:ln>
                <a:noFill/>
              </a:ln>
            </p:spPr>
          </p:pic>
          <p:sp>
            <p:nvSpPr>
              <p:cNvPr id="16" name="Shape 92">
                <a:extLst>
                  <a:ext uri="{FF2B5EF4-FFF2-40B4-BE49-F238E27FC236}">
                    <a16:creationId xmlns:a16="http://schemas.microsoft.com/office/drawing/2014/main" id="{2696417D-A761-1799-B6BD-90FD174CE893}"/>
                  </a:ext>
                </a:extLst>
              </p:cNvPr>
              <p:cNvSpPr txBox="1"/>
              <p:nvPr/>
            </p:nvSpPr>
            <p:spPr>
              <a:xfrm>
                <a:off x="5491125" y="3784125"/>
                <a:ext cx="1258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SemiBold"/>
                    <a:ea typeface="Montserrat SemiBold"/>
                    <a:cs typeface="Montserrat SemiBold"/>
                    <a:sym typeface="Montserrat SemiBold"/>
                  </a:rPr>
                  <a:t>Resolución de problemas</a:t>
                </a:r>
                <a:endParaRPr>
                  <a:latin typeface="Montserrat SemiBold"/>
                  <a:ea typeface="Montserrat SemiBold"/>
                  <a:cs typeface="Montserrat SemiBold"/>
                  <a:sym typeface="Montserrat SemiBold"/>
                </a:endParaRPr>
              </a:p>
            </p:txBody>
          </p:sp>
        </p:grpSp>
        <p:sp>
          <p:nvSpPr>
            <p:cNvPr id="8" name="Shape 93">
              <a:extLst>
                <a:ext uri="{FF2B5EF4-FFF2-40B4-BE49-F238E27FC236}">
                  <a16:creationId xmlns:a16="http://schemas.microsoft.com/office/drawing/2014/main" id="{A659A3E7-5D20-E0C3-7582-DF59BD65F39B}"/>
                </a:ext>
              </a:extLst>
            </p:cNvPr>
            <p:cNvSpPr txBox="1"/>
            <p:nvPr/>
          </p:nvSpPr>
          <p:spPr>
            <a:xfrm>
              <a:off x="4409225" y="3257125"/>
              <a:ext cx="15243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SemiBold"/>
                  <a:ea typeface="Montserrat SemiBold"/>
                  <a:cs typeface="Montserrat SemiBold"/>
                  <a:sym typeface="Montserrat SemiBold"/>
                </a:rPr>
                <a:t>Perseverancia</a:t>
              </a:r>
              <a:endParaRPr>
                <a:latin typeface="Montserrat SemiBold"/>
                <a:ea typeface="Montserrat SemiBold"/>
                <a:cs typeface="Montserrat SemiBold"/>
                <a:sym typeface="Montserrat SemiBold"/>
              </a:endParaRPr>
            </a:p>
          </p:txBody>
        </p:sp>
        <p:grpSp>
          <p:nvGrpSpPr>
            <p:cNvPr id="9" name="Shape 94">
              <a:extLst>
                <a:ext uri="{FF2B5EF4-FFF2-40B4-BE49-F238E27FC236}">
                  <a16:creationId xmlns:a16="http://schemas.microsoft.com/office/drawing/2014/main" id="{D322B11F-2F59-5EEB-ABA1-D3EC19322AB6}"/>
                </a:ext>
              </a:extLst>
            </p:cNvPr>
            <p:cNvGrpSpPr/>
            <p:nvPr/>
          </p:nvGrpSpPr>
          <p:grpSpPr>
            <a:xfrm>
              <a:off x="7513950" y="2580675"/>
              <a:ext cx="1524300" cy="1256000"/>
              <a:chOff x="7329250" y="2580675"/>
              <a:chExt cx="1524300" cy="1256000"/>
            </a:xfrm>
          </p:grpSpPr>
          <p:pic>
            <p:nvPicPr>
              <p:cNvPr id="13" name="Shape 95">
                <a:extLst>
                  <a:ext uri="{FF2B5EF4-FFF2-40B4-BE49-F238E27FC236}">
                    <a16:creationId xmlns:a16="http://schemas.microsoft.com/office/drawing/2014/main" id="{5F920ECD-C7FE-7CD4-D4CA-4D434D4230F4}"/>
                  </a:ext>
                </a:extLst>
              </p:cNvPr>
              <p:cNvPicPr preferRelativeResize="0"/>
              <p:nvPr/>
            </p:nvPicPr>
            <p:blipFill>
              <a:blip r:embed="rId9">
                <a:alphaModFix/>
              </a:blip>
              <a:stretch>
                <a:fillRect/>
              </a:stretch>
            </p:blipFill>
            <p:spPr>
              <a:xfrm>
                <a:off x="7749750" y="2580675"/>
                <a:ext cx="683300" cy="683300"/>
              </a:xfrm>
              <a:prstGeom prst="rect">
                <a:avLst/>
              </a:prstGeom>
              <a:noFill/>
              <a:ln>
                <a:noFill/>
              </a:ln>
            </p:spPr>
          </p:pic>
          <p:sp>
            <p:nvSpPr>
              <p:cNvPr id="14" name="Shape 96">
                <a:extLst>
                  <a:ext uri="{FF2B5EF4-FFF2-40B4-BE49-F238E27FC236}">
                    <a16:creationId xmlns:a16="http://schemas.microsoft.com/office/drawing/2014/main" id="{14E64DCE-2410-6BC3-F0F9-224C7FD3686D}"/>
                  </a:ext>
                </a:extLst>
              </p:cNvPr>
              <p:cNvSpPr txBox="1"/>
              <p:nvPr/>
            </p:nvSpPr>
            <p:spPr>
              <a:xfrm>
                <a:off x="7329250" y="3263975"/>
                <a:ext cx="1524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SemiBold"/>
                    <a:ea typeface="Montserrat SemiBold"/>
                    <a:cs typeface="Montserrat SemiBold"/>
                    <a:sym typeface="Montserrat SemiBold"/>
                  </a:rPr>
                  <a:t>Gestión de proyectos</a:t>
                </a:r>
                <a:endParaRPr>
                  <a:latin typeface="Montserrat SemiBold"/>
                  <a:ea typeface="Montserrat SemiBold"/>
                  <a:cs typeface="Montserrat SemiBold"/>
                  <a:sym typeface="Montserrat SemiBold"/>
                </a:endParaRPr>
              </a:p>
            </p:txBody>
          </p:sp>
        </p:grpSp>
        <p:grpSp>
          <p:nvGrpSpPr>
            <p:cNvPr id="10" name="Shape 97">
              <a:extLst>
                <a:ext uri="{FF2B5EF4-FFF2-40B4-BE49-F238E27FC236}">
                  <a16:creationId xmlns:a16="http://schemas.microsoft.com/office/drawing/2014/main" id="{2FF621FC-A8A3-C33C-1608-F8F0D363D52C}"/>
                </a:ext>
              </a:extLst>
            </p:cNvPr>
            <p:cNvGrpSpPr/>
            <p:nvPr/>
          </p:nvGrpSpPr>
          <p:grpSpPr>
            <a:xfrm>
              <a:off x="6226100" y="3026279"/>
              <a:ext cx="1008300" cy="1258196"/>
              <a:chOff x="6516425" y="3142254"/>
              <a:chExt cx="1008300" cy="1258196"/>
            </a:xfrm>
          </p:grpSpPr>
          <p:pic>
            <p:nvPicPr>
              <p:cNvPr id="11" name="Shape 98">
                <a:extLst>
                  <a:ext uri="{FF2B5EF4-FFF2-40B4-BE49-F238E27FC236}">
                    <a16:creationId xmlns:a16="http://schemas.microsoft.com/office/drawing/2014/main" id="{B077328E-2F20-09A3-80A9-E8C925EBF6FB}"/>
                  </a:ext>
                </a:extLst>
              </p:cNvPr>
              <p:cNvPicPr preferRelativeResize="0"/>
              <p:nvPr/>
            </p:nvPicPr>
            <p:blipFill>
              <a:blip r:embed="rId10">
                <a:alphaModFix/>
              </a:blip>
              <a:stretch>
                <a:fillRect/>
              </a:stretch>
            </p:blipFill>
            <p:spPr>
              <a:xfrm>
                <a:off x="6678928" y="3142254"/>
                <a:ext cx="683300" cy="685483"/>
              </a:xfrm>
              <a:prstGeom prst="rect">
                <a:avLst/>
              </a:prstGeom>
              <a:noFill/>
              <a:ln>
                <a:noFill/>
              </a:ln>
            </p:spPr>
          </p:pic>
          <p:sp>
            <p:nvSpPr>
              <p:cNvPr id="12" name="Shape 99">
                <a:extLst>
                  <a:ext uri="{FF2B5EF4-FFF2-40B4-BE49-F238E27FC236}">
                    <a16:creationId xmlns:a16="http://schemas.microsoft.com/office/drawing/2014/main" id="{1BCEFE29-5798-087D-11A7-93A0CB39E36D}"/>
                  </a:ext>
                </a:extLst>
              </p:cNvPr>
              <p:cNvSpPr txBox="1"/>
              <p:nvPr/>
            </p:nvSpPr>
            <p:spPr>
              <a:xfrm>
                <a:off x="6516425" y="3827750"/>
                <a:ext cx="1008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SemiBold"/>
                    <a:ea typeface="Montserrat SemiBold"/>
                    <a:cs typeface="Montserrat SemiBold"/>
                    <a:sym typeface="Montserrat SemiBold"/>
                  </a:rPr>
                  <a:t>Toma de Riesgo</a:t>
                </a:r>
                <a:endParaRPr>
                  <a:latin typeface="Montserrat SemiBold"/>
                  <a:ea typeface="Montserrat SemiBold"/>
                  <a:cs typeface="Montserrat SemiBold"/>
                  <a:sym typeface="Montserrat SemiBold"/>
                </a:endParaRPr>
              </a:p>
            </p:txBody>
          </p:sp>
        </p:grpSp>
      </p:grpSp>
      <p:sp>
        <p:nvSpPr>
          <p:cNvPr id="23" name="Shape 100">
            <a:extLst>
              <a:ext uri="{FF2B5EF4-FFF2-40B4-BE49-F238E27FC236}">
                <a16:creationId xmlns:a16="http://schemas.microsoft.com/office/drawing/2014/main" id="{819F86C3-C8AC-6AA9-138B-6D1150D2EBDB}"/>
              </a:ext>
            </a:extLst>
          </p:cNvPr>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6"/>
          <p:cNvPicPr preferRelativeResize="0"/>
          <p:nvPr/>
        </p:nvPicPr>
        <p:blipFill>
          <a:blip r:embed="rId3">
            <a:alphaModFix/>
          </a:blip>
          <a:stretch>
            <a:fillRect/>
          </a:stretch>
        </p:blipFill>
        <p:spPr>
          <a:xfrm>
            <a:off x="4000500" y="144325"/>
            <a:ext cx="5143500" cy="4855075"/>
          </a:xfrm>
          <a:prstGeom prst="rect">
            <a:avLst/>
          </a:prstGeom>
          <a:noFill/>
          <a:ln>
            <a:noFill/>
          </a:ln>
        </p:spPr>
      </p:pic>
      <p:sp>
        <p:nvSpPr>
          <p:cNvPr id="108" name="Google Shape;108;p16"/>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sp>
        <p:nvSpPr>
          <p:cNvPr id="109" name="Google Shape;109;p16"/>
          <p:cNvSpPr txBox="1"/>
          <p:nvPr/>
        </p:nvSpPr>
        <p:spPr>
          <a:xfrm>
            <a:off x="205594" y="1423700"/>
            <a:ext cx="3642151" cy="3347100"/>
          </a:xfrm>
          <a:prstGeom prst="rect">
            <a:avLst/>
          </a:prstGeom>
          <a:noFill/>
          <a:ln>
            <a:noFill/>
          </a:ln>
        </p:spPr>
        <p:txBody>
          <a:bodyPr spcFirstLastPara="1" wrap="square" lIns="91425" tIns="91425" rIns="91425" bIns="91425" anchor="t" anchorCtr="0">
            <a:noAutofit/>
          </a:bodyPr>
          <a:lstStyle/>
          <a:p>
            <a:pPr marL="457200" lvl="0" indent="-292100" algn="l" rtl="0">
              <a:lnSpc>
                <a:spcPct val="15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La Experiencia de Reto DI es una competición académica basada en proyectos en la que los estudiantes trabajan en equipos para resolver retos abiertos.</a:t>
            </a:r>
          </a:p>
          <a:p>
            <a:pPr marL="457200" lvl="0" indent="-292100" algn="l" rtl="0">
              <a:lnSpc>
                <a:spcPct val="15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Cada uno de nuestros siete Retos de Equipo anuales tiene un enfoque educativo diferente:</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Científico</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Técnico</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Ingeniería</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Bellas Artes</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Improvisacional</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Aprendizaje de Servicio</a:t>
            </a:r>
          </a:p>
          <a:p>
            <a:pPr marL="914400" lvl="1" indent="-292100" algn="l" rtl="0">
              <a:lnSpc>
                <a:spcPct val="150000"/>
              </a:lnSpc>
              <a:spcBef>
                <a:spcPts val="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Aprendizaje Temprano </a:t>
            </a:r>
          </a:p>
        </p:txBody>
      </p:sp>
      <p:pic>
        <p:nvPicPr>
          <p:cNvPr id="110" name="Google Shape;110;p16"/>
          <p:cNvPicPr preferRelativeResize="0"/>
          <p:nvPr/>
        </p:nvPicPr>
        <p:blipFill rotWithShape="1">
          <a:blip r:embed="rId4">
            <a:alphaModFix/>
          </a:blip>
          <a:srcRect t="15673" b="16001"/>
          <a:stretch/>
        </p:blipFill>
        <p:spPr>
          <a:xfrm>
            <a:off x="1118117" y="215601"/>
            <a:ext cx="1817107" cy="13114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a:blip r:embed="rId3">
            <a:alphaModFix/>
          </a:blip>
          <a:stretch>
            <a:fillRect/>
          </a:stretch>
        </p:blipFill>
        <p:spPr>
          <a:xfrm>
            <a:off x="4000500" y="144325"/>
            <a:ext cx="5143500" cy="4847951"/>
          </a:xfrm>
          <a:prstGeom prst="rect">
            <a:avLst/>
          </a:prstGeom>
          <a:noFill/>
          <a:ln>
            <a:noFill/>
          </a:ln>
        </p:spPr>
      </p:pic>
      <p:sp>
        <p:nvSpPr>
          <p:cNvPr id="116" name="Google Shape;116;p17"/>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sp>
        <p:nvSpPr>
          <p:cNvPr id="117" name="Google Shape;117;p17"/>
          <p:cNvSpPr txBox="1"/>
          <p:nvPr/>
        </p:nvSpPr>
        <p:spPr>
          <a:xfrm>
            <a:off x="234905" y="1701875"/>
            <a:ext cx="3481500" cy="2852400"/>
          </a:xfrm>
          <a:prstGeom prst="rect">
            <a:avLst/>
          </a:prstGeom>
          <a:noFill/>
          <a:ln>
            <a:noFill/>
          </a:ln>
        </p:spPr>
        <p:txBody>
          <a:bodyPr spcFirstLastPara="1" wrap="square" lIns="91425" tIns="91425" rIns="91425" bIns="91425" anchor="t" anchorCtr="0">
            <a:noAutofit/>
          </a:bodyPr>
          <a:lstStyle/>
          <a:p>
            <a:pPr marL="457200" lvl="0" indent="-292100" algn="l" rtl="0">
              <a:lnSpc>
                <a:spcPct val="15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Cada equipo elige uno de nuestros Retos de Equipo y trabaja en su solución durante varias semanas o meses.</a:t>
            </a:r>
          </a:p>
          <a:p>
            <a:pPr marL="457200" lvl="0" indent="-292100" algn="l" rtl="0">
              <a:lnSpc>
                <a:spcPct val="15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La solución es una Presentación que se lleva a un torneo local para ser puntuada y celebrada.</a:t>
            </a:r>
          </a:p>
          <a:p>
            <a:pPr marL="457200" lvl="0" indent="-292100" algn="l" rtl="0">
              <a:lnSpc>
                <a:spcPct val="150000"/>
              </a:lnSpc>
              <a:spcBef>
                <a:spcPts val="1000"/>
              </a:spcBef>
              <a:spcAft>
                <a:spcPts val="0"/>
              </a:spcAft>
              <a:buClr>
                <a:schemeClr val="dk1"/>
              </a:buClr>
              <a:buSzPts val="1000"/>
              <a:buFont typeface="Montserrat Medium"/>
              <a:buChar char="●"/>
            </a:pPr>
            <a:r>
              <a:rPr lang="es-ES_tradnl" sz="1000">
                <a:solidFill>
                  <a:schemeClr val="dk1"/>
                </a:solidFill>
                <a:latin typeface="Montserrat Medium"/>
                <a:ea typeface="Montserrat Medium"/>
                <a:cs typeface="Montserrat Medium"/>
                <a:sym typeface="Montserrat Medium"/>
              </a:rPr>
              <a:t>A medida que los estudiantes trabajan juntos, exploran sus pasiones, descubren sus propios talentos y habilidades y adquieren destrezas para la vida.</a:t>
            </a:r>
          </a:p>
        </p:txBody>
      </p:sp>
      <p:pic>
        <p:nvPicPr>
          <p:cNvPr id="118" name="Google Shape;118;p17"/>
          <p:cNvPicPr preferRelativeResize="0"/>
          <p:nvPr/>
        </p:nvPicPr>
        <p:blipFill rotWithShape="1">
          <a:blip r:embed="rId4">
            <a:alphaModFix/>
          </a:blip>
          <a:srcRect t="15673" b="16001"/>
          <a:stretch/>
        </p:blipFill>
        <p:spPr>
          <a:xfrm>
            <a:off x="953525" y="215600"/>
            <a:ext cx="2175275" cy="1486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8"/>
          <p:cNvPicPr preferRelativeResize="0"/>
          <p:nvPr/>
        </p:nvPicPr>
        <p:blipFill>
          <a:blip r:embed="rId3">
            <a:alphaModFix/>
          </a:blip>
          <a:stretch>
            <a:fillRect/>
          </a:stretch>
        </p:blipFill>
        <p:spPr>
          <a:xfrm>
            <a:off x="4000500" y="144325"/>
            <a:ext cx="5143500" cy="4864925"/>
          </a:xfrm>
          <a:prstGeom prst="rect">
            <a:avLst/>
          </a:prstGeom>
          <a:noFill/>
          <a:ln>
            <a:noFill/>
          </a:ln>
        </p:spPr>
      </p:pic>
      <p:pic>
        <p:nvPicPr>
          <p:cNvPr id="124" name="Google Shape;124;p18"/>
          <p:cNvPicPr preferRelativeResize="0"/>
          <p:nvPr/>
        </p:nvPicPr>
        <p:blipFill rotWithShape="1">
          <a:blip r:embed="rId4">
            <a:alphaModFix/>
          </a:blip>
          <a:srcRect/>
          <a:stretch/>
        </p:blipFill>
        <p:spPr>
          <a:xfrm>
            <a:off x="349200" y="264600"/>
            <a:ext cx="1102175" cy="1102175"/>
          </a:xfrm>
          <a:prstGeom prst="rect">
            <a:avLst/>
          </a:prstGeom>
          <a:noFill/>
          <a:ln>
            <a:noFill/>
          </a:ln>
        </p:spPr>
      </p:pic>
      <p:sp>
        <p:nvSpPr>
          <p:cNvPr id="125" name="Google Shape;125;p18"/>
          <p:cNvSpPr txBox="1"/>
          <p:nvPr/>
        </p:nvSpPr>
        <p:spPr>
          <a:xfrm>
            <a:off x="130912" y="1329100"/>
            <a:ext cx="3682136" cy="3202800"/>
          </a:xfrm>
          <a:prstGeom prst="rect">
            <a:avLst/>
          </a:prstGeom>
          <a:noFill/>
          <a:ln>
            <a:noFill/>
          </a:ln>
        </p:spPr>
        <p:txBody>
          <a:bodyPr spcFirstLastPara="1" wrap="square" lIns="91425" tIns="91425" rIns="91425" bIns="91425" anchor="t" anchorCtr="0">
            <a:noAutofit/>
          </a:bodyPr>
          <a:lstStyle/>
          <a:p>
            <a:pPr marL="457200" lvl="0" indent="-285750" algn="l" rtl="0">
              <a:lnSpc>
                <a:spcPct val="150000"/>
              </a:lnSpc>
              <a:spcBef>
                <a:spcPts val="1000"/>
              </a:spcBef>
              <a:spcAft>
                <a:spcPts val="0"/>
              </a:spcAft>
              <a:buClr>
                <a:schemeClr val="dk1"/>
              </a:buClr>
              <a:buSzPts val="900"/>
              <a:buFont typeface="Montserrat Medium"/>
              <a:buChar char="●"/>
            </a:pPr>
            <a:r>
              <a:rPr lang="es-ES_tradnl" sz="900">
                <a:solidFill>
                  <a:schemeClr val="dk1"/>
                </a:solidFill>
                <a:latin typeface="Montserrat Medium"/>
                <a:ea typeface="Montserrat Medium"/>
                <a:cs typeface="Montserrat Medium"/>
                <a:sym typeface="Montserrat Medium"/>
              </a:rPr>
              <a:t>Abierto a todos los estudiantes de todo el mundo, desde preescolar hasta la universidad.</a:t>
            </a:r>
          </a:p>
          <a:p>
            <a:pPr marL="457200" lvl="0" indent="-285750" algn="l" rtl="0">
              <a:lnSpc>
                <a:spcPct val="150000"/>
              </a:lnSpc>
              <a:spcBef>
                <a:spcPts val="1000"/>
              </a:spcBef>
              <a:spcAft>
                <a:spcPts val="0"/>
              </a:spcAft>
              <a:buClr>
                <a:schemeClr val="dk1"/>
              </a:buClr>
              <a:buSzPts val="900"/>
              <a:buFont typeface="Montserrat Medium"/>
              <a:buChar char="●"/>
            </a:pPr>
            <a:r>
              <a:rPr lang="es-ES_tradnl" sz="900">
                <a:solidFill>
                  <a:schemeClr val="dk1"/>
                </a:solidFill>
                <a:latin typeface="Montserrat Medium"/>
                <a:ea typeface="Montserrat Medium"/>
                <a:cs typeface="Montserrat Medium"/>
                <a:sym typeface="Montserrat Medium"/>
              </a:rPr>
              <a:t>Equipos de estudiantes de hasta siete miembros eligen su Reto y trabajan juntos para desarrollar una solución.</a:t>
            </a:r>
          </a:p>
          <a:p>
            <a:pPr marL="457200" lvl="0" indent="-285750" algn="l" rtl="0">
              <a:lnSpc>
                <a:spcPct val="150000"/>
              </a:lnSpc>
              <a:spcBef>
                <a:spcPts val="1000"/>
              </a:spcBef>
              <a:spcAft>
                <a:spcPts val="0"/>
              </a:spcAft>
              <a:buClr>
                <a:schemeClr val="dk1"/>
              </a:buClr>
              <a:buSzPts val="900"/>
              <a:buFont typeface="Montserrat Medium"/>
              <a:buChar char="●"/>
            </a:pPr>
            <a:r>
              <a:rPr lang="es-ES_tradnl" sz="900">
                <a:solidFill>
                  <a:schemeClr val="dk1"/>
                </a:solidFill>
                <a:latin typeface="Montserrat Medium"/>
                <a:ea typeface="Montserrat Medium"/>
                <a:cs typeface="Montserrat Medium"/>
                <a:sym typeface="Montserrat Medium"/>
              </a:rPr>
              <a:t>Cada equipo tiene al menos un Facilitador de Equipo que ayuda a mantener al equipo en el buen camino, pero no ayuda ni interfiere en la solución del equipo. Este Rol de Voluntario suele ser desempeñado por un padre, un docente o un miembro de la comunidad.</a:t>
            </a:r>
          </a:p>
          <a:p>
            <a:pPr marL="457200" lvl="0" indent="-285750" algn="l" rtl="0">
              <a:lnSpc>
                <a:spcPct val="150000"/>
              </a:lnSpc>
              <a:spcBef>
                <a:spcPts val="1000"/>
              </a:spcBef>
              <a:spcAft>
                <a:spcPts val="0"/>
              </a:spcAft>
              <a:buClr>
                <a:schemeClr val="dk1"/>
              </a:buClr>
              <a:buSzPts val="900"/>
              <a:buFont typeface="Montserrat Medium"/>
              <a:buChar char="●"/>
            </a:pPr>
            <a:r>
              <a:rPr lang="es-ES_tradnl" sz="900">
                <a:solidFill>
                  <a:schemeClr val="dk1"/>
                </a:solidFill>
                <a:latin typeface="Montserrat Medium"/>
                <a:ea typeface="Montserrat Medium"/>
                <a:cs typeface="Montserrat Medium"/>
                <a:sym typeface="Montserrat Medium"/>
              </a:rPr>
              <a:t>Los equipos comparten y celebran sus innovadoras soluciones al Reto en un torneo presencial o virtual.</a:t>
            </a:r>
          </a:p>
        </p:txBody>
      </p:sp>
      <p:sp>
        <p:nvSpPr>
          <p:cNvPr id="126" name="Google Shape;126;p18"/>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sp>
        <p:nvSpPr>
          <p:cNvPr id="127" name="Google Shape;127;p18"/>
          <p:cNvSpPr txBox="1">
            <a:spLocks noGrp="1"/>
          </p:cNvSpPr>
          <p:nvPr>
            <p:ph type="title"/>
          </p:nvPr>
        </p:nvSpPr>
        <p:spPr>
          <a:xfrm>
            <a:off x="1540800" y="448000"/>
            <a:ext cx="2459700" cy="881100"/>
          </a:xfrm>
          <a:prstGeom prst="rect">
            <a:avLst/>
          </a:prstGeom>
        </p:spPr>
        <p:txBody>
          <a:bodyPr spcFirstLastPara="1" wrap="square" lIns="91425" tIns="91425" rIns="91425" bIns="91425" anchor="t" anchorCtr="0">
            <a:noAutofit/>
          </a:bodyPr>
          <a:lstStyle/>
          <a:p>
            <a:r>
              <a:rPr lang="es-ES_tradnl" sz="2000" b="1">
                <a:latin typeface="Montserrat" pitchFamily="2" charset="77"/>
              </a:rPr>
              <a:t>Experiencia de Reto DI</a:t>
            </a:r>
            <a:endParaRPr lang="es-ES_tradnl" sz="2000">
              <a:latin typeface="Montserrat" pitchFamily="2"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19"/>
          <p:cNvSpPr txBox="1">
            <a:spLocks noGrp="1"/>
          </p:cNvSpPr>
          <p:nvPr>
            <p:ph type="title"/>
          </p:nvPr>
        </p:nvSpPr>
        <p:spPr>
          <a:xfrm>
            <a:off x="553350" y="221800"/>
            <a:ext cx="8324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latin typeface="Montserrat ExtraBold"/>
                <a:ea typeface="Montserrat ExtraBold"/>
                <a:cs typeface="Montserrat ExtraBold"/>
                <a:sym typeface="Montserrat ExtraBold"/>
              </a:rPr>
              <a:t>CATEGORÍAS DE RETO DE EQUIPO</a:t>
            </a:r>
            <a:endParaRPr sz="2400" dirty="0">
              <a:latin typeface="Montserrat ExtraBold"/>
              <a:ea typeface="Montserrat ExtraBold"/>
              <a:cs typeface="Montserrat ExtraBold"/>
              <a:sym typeface="Montserrat ExtraBold"/>
            </a:endParaRPr>
          </a:p>
        </p:txBody>
      </p:sp>
      <p:sp>
        <p:nvSpPr>
          <p:cNvPr id="134" name="Google Shape;134;p19"/>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cartoon of a hedgehog&#10;&#10;Description automatically generated">
            <a:extLst>
              <a:ext uri="{FF2B5EF4-FFF2-40B4-BE49-F238E27FC236}">
                <a16:creationId xmlns:a16="http://schemas.microsoft.com/office/drawing/2014/main" id="{9684F769-26EF-38B6-152A-AEA8BDA810A7}"/>
              </a:ext>
            </a:extLst>
          </p:cNvPr>
          <p:cNvPicPr>
            <a:picLocks noChangeAspect="1"/>
          </p:cNvPicPr>
          <p:nvPr/>
        </p:nvPicPr>
        <p:blipFill>
          <a:blip r:embed="rId3"/>
          <a:stretch>
            <a:fillRect/>
          </a:stretch>
        </p:blipFill>
        <p:spPr>
          <a:xfrm>
            <a:off x="2317270" y="841264"/>
            <a:ext cx="2190630" cy="1916801"/>
          </a:xfrm>
          <a:prstGeom prst="rect">
            <a:avLst/>
          </a:prstGeom>
        </p:spPr>
      </p:pic>
      <p:pic>
        <p:nvPicPr>
          <p:cNvPr id="5" name="Picture 4" descr="A cat and dog holding an umbrella&#10;&#10;Description automatically generated">
            <a:extLst>
              <a:ext uri="{FF2B5EF4-FFF2-40B4-BE49-F238E27FC236}">
                <a16:creationId xmlns:a16="http://schemas.microsoft.com/office/drawing/2014/main" id="{97AD3EE4-6C42-CD8B-46A2-B5BE8B91C407}"/>
              </a:ext>
            </a:extLst>
          </p:cNvPr>
          <p:cNvPicPr>
            <a:picLocks noChangeAspect="1"/>
          </p:cNvPicPr>
          <p:nvPr/>
        </p:nvPicPr>
        <p:blipFill>
          <a:blip r:embed="rId4"/>
          <a:stretch>
            <a:fillRect/>
          </a:stretch>
        </p:blipFill>
        <p:spPr>
          <a:xfrm>
            <a:off x="5667315" y="2922746"/>
            <a:ext cx="2190630" cy="1916801"/>
          </a:xfrm>
          <a:prstGeom prst="rect">
            <a:avLst/>
          </a:prstGeom>
        </p:spPr>
      </p:pic>
      <p:pic>
        <p:nvPicPr>
          <p:cNvPr id="7" name="Picture 6" descr="A cartoon of a fox in a space suit&#10;&#10;Description automatically generated">
            <a:extLst>
              <a:ext uri="{FF2B5EF4-FFF2-40B4-BE49-F238E27FC236}">
                <a16:creationId xmlns:a16="http://schemas.microsoft.com/office/drawing/2014/main" id="{DFA945ED-DB10-C0A8-3DFC-187371022FC9}"/>
              </a:ext>
            </a:extLst>
          </p:cNvPr>
          <p:cNvPicPr>
            <a:picLocks noChangeAspect="1"/>
          </p:cNvPicPr>
          <p:nvPr/>
        </p:nvPicPr>
        <p:blipFill>
          <a:blip r:embed="rId5"/>
          <a:stretch>
            <a:fillRect/>
          </a:stretch>
        </p:blipFill>
        <p:spPr>
          <a:xfrm>
            <a:off x="4683954" y="847437"/>
            <a:ext cx="2190630" cy="1916801"/>
          </a:xfrm>
          <a:prstGeom prst="rect">
            <a:avLst/>
          </a:prstGeom>
        </p:spPr>
      </p:pic>
      <p:pic>
        <p:nvPicPr>
          <p:cNvPr id="9" name="Picture 8" descr="A rabbit on roller skates holding a letter&#10;&#10;Description automatically generated">
            <a:extLst>
              <a:ext uri="{FF2B5EF4-FFF2-40B4-BE49-F238E27FC236}">
                <a16:creationId xmlns:a16="http://schemas.microsoft.com/office/drawing/2014/main" id="{75F78B62-2A95-B504-0740-6EA7B25C1F07}"/>
              </a:ext>
            </a:extLst>
          </p:cNvPr>
          <p:cNvPicPr>
            <a:picLocks noChangeAspect="1"/>
          </p:cNvPicPr>
          <p:nvPr/>
        </p:nvPicPr>
        <p:blipFill>
          <a:blip r:embed="rId6"/>
          <a:stretch>
            <a:fillRect/>
          </a:stretch>
        </p:blipFill>
        <p:spPr>
          <a:xfrm>
            <a:off x="1286055" y="2925274"/>
            <a:ext cx="2190630" cy="1916801"/>
          </a:xfrm>
          <a:prstGeom prst="rect">
            <a:avLst/>
          </a:prstGeom>
        </p:spPr>
      </p:pic>
      <p:pic>
        <p:nvPicPr>
          <p:cNvPr id="11" name="Picture 10" descr="A cartoon cow standing next to a road sign&#10;&#10;Description automatically generated">
            <a:extLst>
              <a:ext uri="{FF2B5EF4-FFF2-40B4-BE49-F238E27FC236}">
                <a16:creationId xmlns:a16="http://schemas.microsoft.com/office/drawing/2014/main" id="{2C32084C-A213-DA01-783F-507BF7140206}"/>
              </a:ext>
            </a:extLst>
          </p:cNvPr>
          <p:cNvPicPr>
            <a:picLocks noChangeAspect="1"/>
          </p:cNvPicPr>
          <p:nvPr/>
        </p:nvPicPr>
        <p:blipFill>
          <a:blip r:embed="rId7"/>
          <a:stretch>
            <a:fillRect/>
          </a:stretch>
        </p:blipFill>
        <p:spPr>
          <a:xfrm>
            <a:off x="3476685" y="2925273"/>
            <a:ext cx="2190630" cy="1916801"/>
          </a:xfrm>
          <a:prstGeom prst="rect">
            <a:avLst/>
          </a:prstGeom>
        </p:spPr>
      </p:pic>
      <p:pic>
        <p:nvPicPr>
          <p:cNvPr id="13" name="Picture 12" descr="A cartoon penguin driving a forklift&#10;&#10;Description automatically generated">
            <a:extLst>
              <a:ext uri="{FF2B5EF4-FFF2-40B4-BE49-F238E27FC236}">
                <a16:creationId xmlns:a16="http://schemas.microsoft.com/office/drawing/2014/main" id="{AB600893-F36F-FEB2-13F9-D0CED34ED8AD}"/>
              </a:ext>
            </a:extLst>
          </p:cNvPr>
          <p:cNvPicPr>
            <a:picLocks noChangeAspect="1"/>
          </p:cNvPicPr>
          <p:nvPr/>
        </p:nvPicPr>
        <p:blipFill>
          <a:blip r:embed="rId8"/>
          <a:stretch>
            <a:fillRect/>
          </a:stretch>
        </p:blipFill>
        <p:spPr>
          <a:xfrm>
            <a:off x="126640" y="841265"/>
            <a:ext cx="2190630" cy="1916801"/>
          </a:xfrm>
          <a:prstGeom prst="rect">
            <a:avLst/>
          </a:prstGeom>
        </p:spPr>
      </p:pic>
      <p:pic>
        <p:nvPicPr>
          <p:cNvPr id="15" name="Picture 14" descr="A green fish with a seaweed and text&#10;&#10;Description automatically generated">
            <a:extLst>
              <a:ext uri="{FF2B5EF4-FFF2-40B4-BE49-F238E27FC236}">
                <a16:creationId xmlns:a16="http://schemas.microsoft.com/office/drawing/2014/main" id="{3F1317C3-76EF-575E-51E7-65E337828DBE}"/>
              </a:ext>
            </a:extLst>
          </p:cNvPr>
          <p:cNvPicPr>
            <a:picLocks noChangeAspect="1"/>
          </p:cNvPicPr>
          <p:nvPr/>
        </p:nvPicPr>
        <p:blipFill>
          <a:blip r:embed="rId9"/>
          <a:stretch>
            <a:fillRect/>
          </a:stretch>
        </p:blipFill>
        <p:spPr>
          <a:xfrm>
            <a:off x="6874584" y="819647"/>
            <a:ext cx="2190630" cy="19168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0"/>
          <p:cNvPicPr preferRelativeResize="0"/>
          <p:nvPr/>
        </p:nvPicPr>
        <p:blipFill>
          <a:blip r:embed="rId3">
            <a:alphaModFix/>
          </a:blip>
          <a:stretch>
            <a:fillRect/>
          </a:stretch>
        </p:blipFill>
        <p:spPr>
          <a:xfrm>
            <a:off x="4000500" y="139300"/>
            <a:ext cx="5143500" cy="4864900"/>
          </a:xfrm>
          <a:prstGeom prst="rect">
            <a:avLst/>
          </a:prstGeom>
          <a:noFill/>
          <a:ln>
            <a:noFill/>
          </a:ln>
        </p:spPr>
      </p:pic>
      <p:sp>
        <p:nvSpPr>
          <p:cNvPr id="140" name="Google Shape;140;p20"/>
          <p:cNvSpPr txBox="1"/>
          <p:nvPr/>
        </p:nvSpPr>
        <p:spPr>
          <a:xfrm>
            <a:off x="210016" y="1596239"/>
            <a:ext cx="3623834" cy="3177300"/>
          </a:xfrm>
          <a:prstGeom prst="rect">
            <a:avLst/>
          </a:prstGeom>
          <a:noFill/>
          <a:ln>
            <a:noFill/>
          </a:ln>
        </p:spPr>
        <p:txBody>
          <a:bodyPr spcFirstLastPara="1" wrap="square" lIns="91425" tIns="91425" rIns="91425" bIns="91425" anchor="t" anchorCtr="0">
            <a:noAutofit/>
          </a:bodyPr>
          <a:lstStyle/>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Diseñar y construir equipos de ensamblaje y equipos de destrucción.</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Utilizar el equipo de ensamblaje para crear una pila de objetos.</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Utilizar el equipo de destrucción para desmontar y/o destruir la pila.</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Crear y presentar una historia sobre un personaje al que le falta algo importante e intenta conseguirlo.</a:t>
            </a:r>
          </a:p>
          <a:p>
            <a:pPr marL="457200" lvl="0" indent="-292100" algn="l" rtl="0">
              <a:lnSpc>
                <a:spcPct val="120000"/>
              </a:lnSpc>
              <a:spcBef>
                <a:spcPts val="1000"/>
              </a:spcBef>
              <a:spcAft>
                <a:spcPts val="0"/>
              </a:spcAft>
              <a:buClr>
                <a:schemeClr val="dk1"/>
              </a:buClr>
              <a:buSzPts val="1000"/>
              <a:buFont typeface="Montserrat Medium"/>
              <a:buChar char="●"/>
            </a:pPr>
            <a:r>
              <a:rPr lang="es-ES_tradnl" sz="1000" dirty="0">
                <a:solidFill>
                  <a:schemeClr val="dk1"/>
                </a:solidFill>
                <a:latin typeface="Montserrat Medium"/>
                <a:ea typeface="Montserrat Medium"/>
                <a:cs typeface="Montserrat Medium"/>
                <a:sym typeface="Montserrat Medium"/>
              </a:rPr>
              <a:t>Crea y presenta dos Elementos Elegidos por el Equipo que muestren los intereses, habilidades, áreas de fortaleza y talentos del equipo.</a:t>
            </a:r>
          </a:p>
        </p:txBody>
      </p:sp>
      <p:sp>
        <p:nvSpPr>
          <p:cNvPr id="141" name="Google Shape;141;p20"/>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3" name="Picture 2" descr="A cartoon of a penguin driving a pink car&#10;&#10;Description automatically generated">
            <a:extLst>
              <a:ext uri="{FF2B5EF4-FFF2-40B4-BE49-F238E27FC236}">
                <a16:creationId xmlns:a16="http://schemas.microsoft.com/office/drawing/2014/main" id="{5B6D8131-8F0F-C5A8-F7CB-B325A5C5D7BB}"/>
              </a:ext>
            </a:extLst>
          </p:cNvPr>
          <p:cNvPicPr>
            <a:picLocks noChangeAspect="1"/>
          </p:cNvPicPr>
          <p:nvPr/>
        </p:nvPicPr>
        <p:blipFill>
          <a:blip r:embed="rId4"/>
          <a:stretch>
            <a:fillRect/>
          </a:stretch>
        </p:blipFill>
        <p:spPr>
          <a:xfrm>
            <a:off x="234412" y="187187"/>
            <a:ext cx="3599438" cy="15426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1"/>
          <p:cNvPicPr preferRelativeResize="0"/>
          <p:nvPr/>
        </p:nvPicPr>
        <p:blipFill rotWithShape="1">
          <a:blip r:embed="rId3">
            <a:alphaModFix/>
          </a:blip>
          <a:srcRect t="2482" r="5926" b="2766"/>
          <a:stretch/>
        </p:blipFill>
        <p:spPr>
          <a:xfrm>
            <a:off x="4000500" y="127350"/>
            <a:ext cx="5143500" cy="4873400"/>
          </a:xfrm>
          <a:prstGeom prst="rect">
            <a:avLst/>
          </a:prstGeom>
          <a:noFill/>
          <a:ln>
            <a:noFill/>
          </a:ln>
        </p:spPr>
      </p:pic>
      <p:sp>
        <p:nvSpPr>
          <p:cNvPr id="148" name="Google Shape;148;p21"/>
          <p:cNvSpPr txBox="1"/>
          <p:nvPr/>
        </p:nvSpPr>
        <p:spPr>
          <a:xfrm>
            <a:off x="178445" y="1591176"/>
            <a:ext cx="3674534" cy="3487800"/>
          </a:xfrm>
          <a:prstGeom prst="rect">
            <a:avLst/>
          </a:prstGeom>
          <a:noFill/>
          <a:ln>
            <a:noFill/>
          </a:ln>
        </p:spPr>
        <p:txBody>
          <a:bodyPr spcFirstLastPara="1" wrap="square" lIns="91425" tIns="91425" rIns="91425" bIns="91425" anchor="t" anchorCtr="0">
            <a:noAutofit/>
          </a:bodyPr>
          <a:lstStyle/>
          <a:p>
            <a:pPr marL="457200" lvl="0" indent="-285750" algn="l" rtl="0">
              <a:lnSpc>
                <a:spcPct val="120000"/>
              </a:lnSpc>
              <a:spcBef>
                <a:spcPts val="1000"/>
              </a:spcBef>
              <a:spcAft>
                <a:spcPts val="0"/>
              </a:spcAft>
              <a:buClr>
                <a:schemeClr val="dk1"/>
              </a:buClr>
              <a:buSzPts val="900"/>
              <a:buFont typeface="Montserrat Medium"/>
              <a:buChar char="●"/>
            </a:pPr>
            <a:r>
              <a:rPr lang="es-ES_tradnl" sz="950" dirty="0">
                <a:solidFill>
                  <a:schemeClr val="dk1"/>
                </a:solidFill>
                <a:latin typeface="Montserrat Medium"/>
                <a:ea typeface="Montserrat Medium"/>
                <a:cs typeface="Montserrat Medium"/>
                <a:sym typeface="Montserrat Medium"/>
              </a:rPr>
              <a:t>Diseñar y construir un transportador que se pondrá a prueba durante la presentación del equipo.</a:t>
            </a:r>
          </a:p>
          <a:p>
            <a:pPr marL="457200" lvl="0" indent="-285750" algn="l" rtl="0">
              <a:lnSpc>
                <a:spcPct val="120000"/>
              </a:lnSpc>
              <a:spcBef>
                <a:spcPts val="1000"/>
              </a:spcBef>
              <a:spcAft>
                <a:spcPts val="0"/>
              </a:spcAft>
              <a:buClr>
                <a:schemeClr val="dk1"/>
              </a:buClr>
              <a:buSzPts val="900"/>
              <a:buFont typeface="Montserrat Medium"/>
              <a:buChar char="●"/>
            </a:pPr>
            <a:r>
              <a:rPr lang="es-ES_tradnl" sz="950" dirty="0">
                <a:solidFill>
                  <a:schemeClr val="dk1"/>
                </a:solidFill>
                <a:latin typeface="Montserrat Medium"/>
                <a:ea typeface="Montserrat Medium"/>
                <a:cs typeface="Montserrat Medium"/>
                <a:sym typeface="Montserrat Medium"/>
              </a:rPr>
              <a:t>Completar pruebas de transporte de peso para comprobar cuánto peso puede transportar el transportador a lo largo de una cuerda proporcionada por el torneo en varios ángulos.</a:t>
            </a:r>
          </a:p>
          <a:p>
            <a:pPr marL="457200" lvl="0" indent="-285750" algn="l" rtl="0">
              <a:lnSpc>
                <a:spcPct val="120000"/>
              </a:lnSpc>
              <a:spcBef>
                <a:spcPts val="1000"/>
              </a:spcBef>
              <a:spcAft>
                <a:spcPts val="0"/>
              </a:spcAft>
              <a:buClr>
                <a:schemeClr val="dk1"/>
              </a:buClr>
              <a:buSzPts val="900"/>
              <a:buFont typeface="Montserrat Medium"/>
              <a:buChar char="●"/>
            </a:pPr>
            <a:r>
              <a:rPr lang="es-ES_tradnl" sz="950" dirty="0">
                <a:solidFill>
                  <a:schemeClr val="dk1"/>
                </a:solidFill>
                <a:latin typeface="Montserrat Medium"/>
                <a:ea typeface="Montserrat Medium"/>
                <a:cs typeface="Montserrat Medium"/>
                <a:sym typeface="Montserrat Medium"/>
              </a:rPr>
              <a:t>Crear y presentar una historia al estilo del circo contemporáneo.</a:t>
            </a:r>
          </a:p>
          <a:p>
            <a:pPr marL="457200" lvl="0" indent="-285750" algn="l" rtl="0">
              <a:lnSpc>
                <a:spcPct val="120000"/>
              </a:lnSpc>
              <a:spcBef>
                <a:spcPts val="1000"/>
              </a:spcBef>
              <a:spcAft>
                <a:spcPts val="0"/>
              </a:spcAft>
              <a:buClr>
                <a:schemeClr val="dk1"/>
              </a:buClr>
              <a:buSzPts val="900"/>
              <a:buFont typeface="Montserrat Medium"/>
              <a:buChar char="●"/>
            </a:pPr>
            <a:r>
              <a:rPr lang="es-ES_tradnl" sz="950" dirty="0">
                <a:solidFill>
                  <a:schemeClr val="dk1"/>
                </a:solidFill>
                <a:latin typeface="Montserrat Medium"/>
                <a:ea typeface="Montserrat Medium"/>
                <a:cs typeface="Montserrat Medium"/>
                <a:sym typeface="Montserrat Medium"/>
              </a:rPr>
              <a:t>Incluir una exhibición de audacia y un espectáculo de conjunto en la Presentación.</a:t>
            </a:r>
          </a:p>
          <a:p>
            <a:pPr marL="457200" lvl="0" indent="-285750" algn="l" rtl="0">
              <a:lnSpc>
                <a:spcPct val="120000"/>
              </a:lnSpc>
              <a:spcBef>
                <a:spcPts val="1000"/>
              </a:spcBef>
              <a:spcAft>
                <a:spcPts val="0"/>
              </a:spcAft>
              <a:buClr>
                <a:schemeClr val="dk1"/>
              </a:buClr>
              <a:buSzPts val="900"/>
              <a:buFont typeface="Montserrat Medium"/>
              <a:buChar char="●"/>
            </a:pPr>
            <a:r>
              <a:rPr lang="es-ES_tradnl" sz="950" dirty="0">
                <a:solidFill>
                  <a:schemeClr val="dk1"/>
                </a:solidFill>
                <a:latin typeface="Montserrat Medium"/>
                <a:ea typeface="Montserrat Medium"/>
                <a:cs typeface="Montserrat Medium"/>
                <a:sym typeface="Montserrat Medium"/>
              </a:rPr>
              <a:t>Crear y presentar dos Elementos Elegidos por el Equipo que muestren los intereses, habilidades, áreas de fuerza y talentos del equipo.</a:t>
            </a:r>
          </a:p>
        </p:txBody>
      </p:sp>
      <p:sp>
        <p:nvSpPr>
          <p:cNvPr id="149" name="Google Shape;149;p21"/>
          <p:cNvSpPr/>
          <p:nvPr/>
        </p:nvSpPr>
        <p:spPr>
          <a:xfrm>
            <a:off x="8357700" y="4862700"/>
            <a:ext cx="786300" cy="280800"/>
          </a:xfrm>
          <a:prstGeom prst="rect">
            <a:avLst/>
          </a:prstGeom>
          <a:solidFill>
            <a:srgbClr val="00AF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lt1"/>
                </a:solidFill>
                <a:latin typeface="Montserrat"/>
                <a:ea typeface="Montserrat"/>
                <a:cs typeface="Montserrat"/>
                <a:sym typeface="Montserrat"/>
              </a:rPr>
              <a:t>QUÉ</a:t>
            </a:r>
            <a:endParaRPr sz="1200" b="1" dirty="0">
              <a:solidFill>
                <a:schemeClr val="lt1"/>
              </a:solidFill>
              <a:latin typeface="Montserrat"/>
              <a:ea typeface="Montserrat"/>
              <a:cs typeface="Montserrat"/>
              <a:sym typeface="Montserrat"/>
            </a:endParaRPr>
          </a:p>
        </p:txBody>
      </p:sp>
      <p:pic>
        <p:nvPicPr>
          <p:cNvPr id="150" name="Google Shape;150;p21"/>
          <p:cNvPicPr preferRelativeResize="0"/>
          <p:nvPr/>
        </p:nvPicPr>
        <p:blipFill rotWithShape="1">
          <a:blip r:embed="rId4">
            <a:alphaModFix/>
          </a:blip>
          <a:srcRect t="5535" r="9690"/>
          <a:stretch/>
        </p:blipFill>
        <p:spPr>
          <a:xfrm>
            <a:off x="284425" y="254675"/>
            <a:ext cx="3462575" cy="1553750"/>
          </a:xfrm>
          <a:prstGeom prst="rect">
            <a:avLst/>
          </a:prstGeom>
          <a:noFill/>
          <a:ln>
            <a:noFill/>
          </a:ln>
        </p:spPr>
      </p:pic>
      <p:pic>
        <p:nvPicPr>
          <p:cNvPr id="3" name="Picture 2" descr="A cartoon of a blue bird&#10;&#10;Description automatically generated">
            <a:extLst>
              <a:ext uri="{FF2B5EF4-FFF2-40B4-BE49-F238E27FC236}">
                <a16:creationId xmlns:a16="http://schemas.microsoft.com/office/drawing/2014/main" id="{D14B3B64-F7BB-9AD0-E666-453A765AD1A4}"/>
              </a:ext>
            </a:extLst>
          </p:cNvPr>
          <p:cNvPicPr>
            <a:picLocks noChangeAspect="1"/>
          </p:cNvPicPr>
          <p:nvPr/>
        </p:nvPicPr>
        <p:blipFill>
          <a:blip r:embed="rId5"/>
          <a:stretch>
            <a:fillRect/>
          </a:stretch>
        </p:blipFill>
        <p:spPr>
          <a:xfrm>
            <a:off x="178275" y="202623"/>
            <a:ext cx="3582012" cy="153514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2430</Words>
  <Application>Microsoft Macintosh PowerPoint</Application>
  <PresentationFormat>On-screen Show (16:9)</PresentationFormat>
  <Paragraphs>183</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Montserrat SemiBold</vt:lpstr>
      <vt:lpstr>Arial</vt:lpstr>
      <vt:lpstr>Open Sans</vt:lpstr>
      <vt:lpstr>Montserrat Medium</vt:lpstr>
      <vt:lpstr>Montserrat Black</vt:lpstr>
      <vt:lpstr>Montserrat</vt:lpstr>
      <vt:lpstr>Roboto</vt:lpstr>
      <vt:lpstr>Open Sans ExtraBold</vt:lpstr>
      <vt:lpstr>Montserrat ExtraBold</vt:lpstr>
      <vt:lpstr>Simple Light</vt:lpstr>
      <vt:lpstr>PowerPoint Presentation</vt:lpstr>
      <vt:lpstr>AGENDA</vt:lpstr>
      <vt:lpstr>¿Qué es Destination Imagination?</vt:lpstr>
      <vt:lpstr>PowerPoint Presentation</vt:lpstr>
      <vt:lpstr>PowerPoint Presentation</vt:lpstr>
      <vt:lpstr>Experiencia de Reto DI</vt:lpstr>
      <vt:lpstr>CATEGORÍAS DE RETO DE EQUIPO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NUESTRA COMUNIDAD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gill</cp:lastModifiedBy>
  <cp:revision>4</cp:revision>
  <dcterms:modified xsi:type="dcterms:W3CDTF">2024-09-10T14:39:34Z</dcterms:modified>
</cp:coreProperties>
</file>