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Montserrat" pitchFamily="2" charset="77"/>
      <p:regular r:id="rId27"/>
      <p:bold r:id="rId28"/>
      <p:italic r:id="rId29"/>
      <p:boldItalic r:id="rId30"/>
    </p:embeddedFont>
    <p:embeddedFont>
      <p:font typeface="Montserrat Black" panose="020F0502020204030204" pitchFamily="34" charset="0"/>
      <p:bold r:id="rId31"/>
      <p:italic r:id="rId32"/>
      <p:boldItalic r:id="rId33"/>
    </p:embeddedFont>
    <p:embeddedFont>
      <p:font typeface="Montserrat ExtraBold" panose="020F0502020204030204" pitchFamily="34" charset="0"/>
      <p:bold r:id="rId34"/>
      <p:italic r:id="rId35"/>
      <p:boldItalic r:id="rId36"/>
    </p:embeddedFont>
    <p:embeddedFont>
      <p:font typeface="Montserrat Medium" panose="020F0502020204030204" pitchFamily="34" charset="0"/>
      <p:regular r:id="rId37"/>
      <p:bold r:id="rId38"/>
      <p:italic r:id="rId39"/>
      <p:boldItalic r:id="rId40"/>
    </p:embeddedFont>
    <p:embeddedFont>
      <p:font typeface="Montserrat SemiBold" panose="020F0502020204030204" pitchFamily="34"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Open Sans ExtraBold" panose="020F0502020204030204" pitchFamily="34" charset="0"/>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872">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La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38"/>
  </p:normalViewPr>
  <p:slideViewPr>
    <p:cSldViewPr snapToGrid="0">
      <p:cViewPr varScale="1">
        <p:scale>
          <a:sx n="157" d="100"/>
          <a:sy n="157" d="100"/>
        </p:scale>
        <p:origin x="648" y="168"/>
      </p:cViewPr>
      <p:guideLst>
        <p:guide orient="horz" pos="1620"/>
        <p:guide pos="2880"/>
        <p:guide orient="horz" pos="1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6-12T12:49:09.675" idx="1">
    <p:pos x="348" y="139"/>
    <p:text>@kgrimes@dihq.org @tshaffer@dihq.org Shouldn't this just show the category icons instead of the specific challenge icons? That way the presenter can talk about the challenges more broadly before diving into each 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d49d78ca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d49d78ca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Two high school students are performing in their Challenge solution. Behind them is a large-scale whale they’ve created as a prop. </a:t>
            </a:r>
            <a:endParaRPr/>
          </a:p>
          <a:p>
            <a:pPr marL="0" lvl="0" indent="0" algn="l" rtl="0">
              <a:spcBef>
                <a:spcPts val="0"/>
              </a:spcBef>
              <a:spcAft>
                <a:spcPts val="0"/>
              </a:spcAft>
              <a:buNone/>
            </a:pPr>
            <a:endParaRPr/>
          </a:p>
          <a:p>
            <a:pPr marL="0" lvl="0" indent="0" algn="l" rtl="0">
              <a:lnSpc>
                <a:spcPct val="150000"/>
              </a:lnSpc>
              <a:spcBef>
                <a:spcPts val="1000"/>
              </a:spcBef>
              <a:spcAft>
                <a:spcPts val="0"/>
              </a:spcAft>
              <a:buClr>
                <a:schemeClr val="dk1"/>
              </a:buClr>
              <a:buSzPts val="1100"/>
              <a:buFont typeface="Arial"/>
              <a:buNone/>
            </a:pPr>
            <a:r>
              <a:rPr lang="en">
                <a:solidFill>
                  <a:schemeClr val="dk1"/>
                </a:solidFill>
              </a:rPr>
              <a:t>Challenge Teaser: </a:t>
            </a:r>
            <a:r>
              <a:rPr lang="en" sz="800">
                <a:solidFill>
                  <a:schemeClr val="dk1"/>
                </a:solidFill>
                <a:latin typeface="Montserrat Medium"/>
                <a:ea typeface="Montserrat Medium"/>
                <a:cs typeface="Montserrat Medium"/>
                <a:sym typeface="Montserrat Medium"/>
              </a:rPr>
              <a:t>Space, the final frontier…join us for this season’s Scientific Challenge as you explore the cosmos. Your team will tell a story about a character who figures out they are not alone on a planet. Show off your science fiction skills with some out-of-this-world technobabble. What will happen when you go beyond the stars?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d49d78ca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d49d78ca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Two middle school students dressed in costumes for their Destination Imagination Presentation. </a:t>
            </a:r>
            <a:endParaRPr/>
          </a:p>
          <a:p>
            <a:pPr marL="0" lvl="0" indent="0" algn="l" rtl="0">
              <a:spcBef>
                <a:spcPts val="0"/>
              </a:spcBef>
              <a:spcAft>
                <a:spcPts val="0"/>
              </a:spcAft>
              <a:buNone/>
            </a:pPr>
            <a:endParaRPr/>
          </a:p>
          <a:p>
            <a:pPr marL="0" lvl="0" indent="0" algn="l" rtl="0">
              <a:spcBef>
                <a:spcPts val="0"/>
              </a:spcBef>
              <a:spcAft>
                <a:spcPts val="0"/>
              </a:spcAft>
              <a:buNone/>
            </a:pPr>
            <a:r>
              <a:rPr lang="en"/>
              <a:t>Challenge Teaser: </a:t>
            </a:r>
            <a:r>
              <a:rPr lang="en" sz="800">
                <a:solidFill>
                  <a:schemeClr val="dk1"/>
                </a:solidFill>
                <a:latin typeface="Montserrat Medium"/>
                <a:ea typeface="Montserrat Medium"/>
                <a:cs typeface="Montserrat Medium"/>
                <a:sym typeface="Montserrat Medium"/>
              </a:rPr>
              <a:t>How can the simplest of things convey the most? Your team will tell a story about something small that can have a big impact and move the audience with an emotional moment. Be strategic with your use of color and shape as you design a big visual impact with your set. It’s time to explore minimalism in this season’s Fine Arts Challenge!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49d78ca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d49d78ca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Two high school students work with a sheet as part of their Challenge solution. </a:t>
            </a:r>
            <a:endParaRPr/>
          </a:p>
          <a:p>
            <a:pPr marL="0" lvl="0" indent="0" algn="l" rtl="0">
              <a:spcBef>
                <a:spcPts val="0"/>
              </a:spcBef>
              <a:spcAft>
                <a:spcPts val="0"/>
              </a:spcAft>
              <a:buNone/>
            </a:pPr>
            <a:endParaRPr/>
          </a:p>
          <a:p>
            <a:pPr marL="0" lvl="0" indent="0" algn="l" rtl="0">
              <a:spcBef>
                <a:spcPts val="0"/>
              </a:spcBef>
              <a:spcAft>
                <a:spcPts val="0"/>
              </a:spcAft>
              <a:buNone/>
            </a:pPr>
            <a:r>
              <a:rPr lang="en"/>
              <a:t>Challenge Teaser: </a:t>
            </a:r>
            <a:r>
              <a:rPr lang="en" sz="800">
                <a:solidFill>
                  <a:schemeClr val="dk1"/>
                </a:solidFill>
                <a:latin typeface="Montserrat Medium"/>
                <a:ea typeface="Montserrat Medium"/>
                <a:cs typeface="Montserrat Medium"/>
                <a:sym typeface="Montserrat Medium"/>
              </a:rPr>
              <a:t>From beginning to end, we must travel a path to get where we want to go! Use your improvisational skills to tell a story about a character traveling between two locations. Include a character who is trying to find something and a detour that causes an unforeseen change in the plan or route. It’s time to hit the road with this season’s Improvisational Challenge!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d49d78ca6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d49d78c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A Service Learning team holds up a sign stating that they’ve raised $25,000 as part of their team’s project. </a:t>
            </a:r>
            <a:endParaRPr/>
          </a:p>
          <a:p>
            <a:pPr marL="0" lvl="0" indent="0" algn="l" rtl="0">
              <a:spcBef>
                <a:spcPts val="0"/>
              </a:spcBef>
              <a:spcAft>
                <a:spcPts val="0"/>
              </a:spcAft>
              <a:buNone/>
            </a:pPr>
            <a:endParaRPr/>
          </a:p>
          <a:p>
            <a:pPr marL="0" lvl="0" indent="0" algn="l" rtl="0">
              <a:spcBef>
                <a:spcPts val="0"/>
              </a:spcBef>
              <a:spcAft>
                <a:spcPts val="0"/>
              </a:spcAft>
              <a:buNone/>
            </a:pPr>
            <a:r>
              <a:rPr lang="en"/>
              <a:t>Challenge Teaser: </a:t>
            </a:r>
            <a:r>
              <a:rPr lang="en" sz="800">
                <a:solidFill>
                  <a:schemeClr val="dk1"/>
                </a:solidFill>
                <a:latin typeface="Montserrat Medium"/>
                <a:ea typeface="Montserrat Medium"/>
                <a:cs typeface="Montserrat Medium"/>
                <a:sym typeface="Montserrat Medium"/>
              </a:rPr>
              <a:t>Left or right, apple or orange, smile or frown…the world is full of choices! Your team will tell a story about a character who must make a critical choice after considering potential outcomes. A binary device will enhance your Presentation by completing two tasks at once! Where will your decisions lead in this season’s Service Learning Challenge?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49d78ca6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d49d78ca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A group of kids and a teacher are at a table, playing with musical instruments. </a:t>
            </a:r>
            <a:endParaRPr/>
          </a:p>
          <a:p>
            <a:pPr marL="0" lvl="0" indent="0" algn="l" rtl="0">
              <a:spcBef>
                <a:spcPts val="0"/>
              </a:spcBef>
              <a:spcAft>
                <a:spcPts val="0"/>
              </a:spcAft>
              <a:buNone/>
            </a:pPr>
            <a:endParaRPr/>
          </a:p>
          <a:p>
            <a:pPr marL="0" lvl="0" indent="0" algn="l" rtl="0">
              <a:spcBef>
                <a:spcPts val="0"/>
              </a:spcBef>
              <a:spcAft>
                <a:spcPts val="0"/>
              </a:spcAft>
              <a:buNone/>
            </a:pPr>
            <a:r>
              <a:rPr lang="en"/>
              <a:t>Challenge Teaser: </a:t>
            </a:r>
            <a:r>
              <a:rPr lang="en" sz="800">
                <a:solidFill>
                  <a:schemeClr val="dk1"/>
                </a:solidFill>
                <a:latin typeface="Montserrat Medium"/>
                <a:ea typeface="Montserrat Medium"/>
                <a:cs typeface="Montserrat Medium"/>
                <a:sym typeface="Montserrat Medium"/>
              </a:rPr>
              <a:t>Rain, snow, wind, sun, and hail! There are so many different kinds of weather and lots of wonderful activities that can only be done during the perfect kind of weather. Your team will tell a story about a character who is learning about one kind of weather for the very first time. It’s a great day for some outdoor fun!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d49d78ca6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d49d78ca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A Destination Imagination team works on an Instant Challenge together.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d49d78ca6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d49d78ca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b0e4b7d6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b0e4b7d6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Remove this slide if you are presenting after Oct 11th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49d78ca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d49d78ca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note that these are our pre-pandemic numbers.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d545d5a9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d545d5a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d3470fae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d3470fae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d49d78ca6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d49d78ca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d545d5a9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d545d5a9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067a3a8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067a3a8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d545d5a9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d545d5a9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On the left, a DI volunteer speaks with a DI student after their performance. In the center, two DI students pose for a photo, smiling and working together on their structure tester. On the right, a DI volunteer announces an Improv team that is about to perform.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545d5a9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d545d5a9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d36d0c49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d36d0c49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5b63e1a9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5b63e1a9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a:t>
            </a:r>
            <a:r>
              <a:rPr lang="en">
                <a:solidFill>
                  <a:schemeClr val="dk1"/>
                </a:solidFill>
              </a:rPr>
              <a:t>Two middle school students dressed in lab coats and safety goggles working together on their Destination Imagination Presentation. </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d36d0c49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d36d0c49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Three students work together on their Destination Imagination props, using power tools to create scenery.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d36d0c497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d36d0c49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Four girls celebrate at Destination Imagination Global Finals.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d36d0c497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d36d0c49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The image shows the Team Challenge icons for the 23-24 season of Destination Imagination’s Challenge Experience.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d36d0c497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d36d0c4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A student showcases his drone-like device for his team’s Challenge solution. </a:t>
            </a:r>
            <a:endParaRPr/>
          </a:p>
          <a:p>
            <a:pPr marL="0" lvl="0" indent="0" algn="l" rtl="0">
              <a:spcBef>
                <a:spcPts val="0"/>
              </a:spcBef>
              <a:spcAft>
                <a:spcPts val="0"/>
              </a:spcAft>
              <a:buNone/>
            </a:pPr>
            <a:endParaRPr/>
          </a:p>
          <a:p>
            <a:pPr marL="0" lvl="0" indent="0" algn="l" rtl="0">
              <a:spcBef>
                <a:spcPts val="0"/>
              </a:spcBef>
              <a:spcAft>
                <a:spcPts val="0"/>
              </a:spcAft>
              <a:buNone/>
            </a:pPr>
            <a:r>
              <a:rPr lang="en"/>
              <a:t>Challenge Teaser: </a:t>
            </a:r>
            <a:r>
              <a:rPr lang="en" sz="800">
                <a:solidFill>
                  <a:schemeClr val="dk1"/>
                </a:solidFill>
                <a:latin typeface="Montserrat Medium"/>
                <a:ea typeface="Montserrat Medium"/>
                <a:cs typeface="Montserrat Medium"/>
                <a:sym typeface="Montserrat Medium"/>
              </a:rPr>
              <a:t>Build it up and knock it down! In this Challenge, your team will go from the highest heights to the lowest lows as you use team-created equipment to build and destroy stacks of items. What will a character do when their greatest wishes encounter a frustration point? Will it all come tumbling down? Find out in this season’s Technical Challenge!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d49d78ca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d49d78ca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description: A high school student works on her prop for her team’s Challenge solution. </a:t>
            </a:r>
            <a:endParaRPr/>
          </a:p>
          <a:p>
            <a:pPr marL="0" lvl="0" indent="0" algn="l" rtl="0">
              <a:spcBef>
                <a:spcPts val="0"/>
              </a:spcBef>
              <a:spcAft>
                <a:spcPts val="0"/>
              </a:spcAft>
              <a:buNone/>
            </a:pPr>
            <a:endParaRPr/>
          </a:p>
          <a:p>
            <a:pPr marL="0" lvl="0" indent="0" algn="l" rtl="0">
              <a:spcBef>
                <a:spcPts val="0"/>
              </a:spcBef>
              <a:spcAft>
                <a:spcPts val="0"/>
              </a:spcAft>
              <a:buNone/>
            </a:pPr>
            <a:r>
              <a:rPr lang="en"/>
              <a:t>Challenge Teaser: </a:t>
            </a:r>
            <a:r>
              <a:rPr lang="en" sz="800">
                <a:solidFill>
                  <a:schemeClr val="dk1"/>
                </a:solidFill>
                <a:latin typeface="Montserrat Medium"/>
                <a:ea typeface="Montserrat Medium"/>
                <a:cs typeface="Montserrat Medium"/>
                <a:sym typeface="Montserrat Medium"/>
              </a:rPr>
              <a:t>Come one, come all to the greatest show on Earth! Join us for a daring feat of high-wire innovation as you test a transporter that will carry weights along a tournament-provided cord. Present a story in the style of contemporary circus and don’t forget to include a daring display! This season’s Engineering Challenge isn’t clowning around!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estinationimagination.org/team-film-challeng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8.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destinationimagination.org/Volunteer/" TargetMode="External"/><Relationship Id="rId7" Type="http://schemas.openxmlformats.org/officeDocument/2006/relationships/image" Target="../media/image52.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26700" y="3087925"/>
            <a:ext cx="8597100" cy="225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000"/>
              </a:spcBef>
              <a:spcAft>
                <a:spcPts val="0"/>
              </a:spcAft>
              <a:buNone/>
            </a:pPr>
            <a:r>
              <a:rPr lang="en" sz="4300" i="1">
                <a:solidFill>
                  <a:srgbClr val="5D00D9"/>
                </a:solidFill>
                <a:latin typeface="Open Sans ExtraBold"/>
                <a:ea typeface="Open Sans ExtraBold"/>
                <a:cs typeface="Open Sans ExtraBold"/>
                <a:sym typeface="Open Sans ExtraBold"/>
              </a:rPr>
              <a:t>TRANSFORMING EDUCATION</a:t>
            </a:r>
            <a:br>
              <a:rPr lang="en" sz="4300" i="1">
                <a:solidFill>
                  <a:srgbClr val="5D00D9"/>
                </a:solidFill>
                <a:latin typeface="Open Sans ExtraBold"/>
                <a:ea typeface="Open Sans ExtraBold"/>
                <a:cs typeface="Open Sans ExtraBold"/>
                <a:sym typeface="Open Sans ExtraBold"/>
              </a:rPr>
            </a:br>
            <a:r>
              <a:rPr lang="en" sz="4300" i="1">
                <a:solidFill>
                  <a:srgbClr val="5D00D9"/>
                </a:solidFill>
                <a:latin typeface="Open Sans ExtraBold"/>
                <a:ea typeface="Open Sans ExtraBold"/>
                <a:cs typeface="Open Sans ExtraBold"/>
                <a:sym typeface="Open Sans ExtraBold"/>
              </a:rPr>
              <a:t>ONE CHALLENGE AT A TIME</a:t>
            </a:r>
            <a:endParaRPr sz="4300" i="1">
              <a:solidFill>
                <a:schemeClr val="dk1"/>
              </a:solidFill>
              <a:latin typeface="Open Sans ExtraBold"/>
              <a:ea typeface="Open Sans ExtraBold"/>
              <a:cs typeface="Open Sans ExtraBold"/>
              <a:sym typeface="Open Sans ExtraBold"/>
            </a:endParaRPr>
          </a:p>
          <a:p>
            <a:pPr marL="0" lvl="0" indent="0" algn="ctr" rtl="0">
              <a:lnSpc>
                <a:spcPct val="100000"/>
              </a:lnSpc>
              <a:spcBef>
                <a:spcPts val="1000"/>
              </a:spcBef>
              <a:spcAft>
                <a:spcPts val="0"/>
              </a:spcAft>
              <a:buNone/>
            </a:pPr>
            <a:endParaRPr sz="4300" i="1">
              <a:solidFill>
                <a:schemeClr val="dk1"/>
              </a:solidFill>
              <a:latin typeface="Open Sans ExtraBold"/>
              <a:ea typeface="Open Sans ExtraBold"/>
              <a:cs typeface="Open Sans ExtraBold"/>
              <a:sym typeface="Open Sans ExtraBold"/>
            </a:endParaRPr>
          </a:p>
          <a:p>
            <a:pPr marL="0" lvl="0" indent="0" algn="ctr" rtl="0">
              <a:lnSpc>
                <a:spcPct val="100000"/>
              </a:lnSpc>
              <a:spcBef>
                <a:spcPts val="1000"/>
              </a:spcBef>
              <a:spcAft>
                <a:spcPts val="0"/>
              </a:spcAft>
              <a:buNone/>
            </a:pPr>
            <a:endParaRPr sz="4300" i="1">
              <a:solidFill>
                <a:schemeClr val="dk1"/>
              </a:solidFill>
              <a:latin typeface="Open Sans ExtraBold"/>
              <a:ea typeface="Open Sans ExtraBold"/>
              <a:cs typeface="Open Sans ExtraBold"/>
              <a:sym typeface="Open Sans ExtraBold"/>
            </a:endParaRPr>
          </a:p>
        </p:txBody>
      </p:sp>
      <p:pic>
        <p:nvPicPr>
          <p:cNvPr id="55" name="Google Shape;55;p13"/>
          <p:cNvPicPr preferRelativeResize="0"/>
          <p:nvPr/>
        </p:nvPicPr>
        <p:blipFill>
          <a:blip r:embed="rId3">
            <a:alphaModFix/>
          </a:blip>
          <a:stretch>
            <a:fillRect/>
          </a:stretch>
        </p:blipFill>
        <p:spPr>
          <a:xfrm>
            <a:off x="1236575" y="1298875"/>
            <a:ext cx="6777325" cy="830225"/>
          </a:xfrm>
          <a:prstGeom prst="rect">
            <a:avLst/>
          </a:prstGeom>
          <a:noFill/>
          <a:ln>
            <a:noFill/>
          </a:ln>
        </p:spPr>
      </p:pic>
      <p:pic>
        <p:nvPicPr>
          <p:cNvPr id="56" name="Google Shape;56;p13"/>
          <p:cNvPicPr preferRelativeResize="0"/>
          <p:nvPr/>
        </p:nvPicPr>
        <p:blipFill>
          <a:blip r:embed="rId4">
            <a:alphaModFix/>
          </a:blip>
          <a:stretch>
            <a:fillRect/>
          </a:stretch>
        </p:blipFill>
        <p:spPr>
          <a:xfrm>
            <a:off x="2855488" y="464125"/>
            <a:ext cx="3480724" cy="870175"/>
          </a:xfrm>
          <a:prstGeom prst="rect">
            <a:avLst/>
          </a:prstGeom>
          <a:noFill/>
          <a:ln>
            <a:noFill/>
          </a:ln>
        </p:spPr>
      </p:pic>
      <p:sp>
        <p:nvSpPr>
          <p:cNvPr id="57" name="Google Shape;57;p13"/>
          <p:cNvSpPr txBox="1"/>
          <p:nvPr/>
        </p:nvSpPr>
        <p:spPr>
          <a:xfrm>
            <a:off x="0" y="1922575"/>
            <a:ext cx="9191700" cy="8313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None/>
            </a:pPr>
            <a:br>
              <a:rPr lang="en" sz="2100">
                <a:solidFill>
                  <a:srgbClr val="5D00D9"/>
                </a:solidFill>
                <a:latin typeface="Montserrat"/>
                <a:ea typeface="Montserrat"/>
                <a:cs typeface="Montserrat"/>
                <a:sym typeface="Montserrat"/>
              </a:rPr>
            </a:br>
            <a:r>
              <a:rPr lang="en" sz="2100">
                <a:solidFill>
                  <a:srgbClr val="5D00D9"/>
                </a:solidFill>
                <a:latin typeface="Montserrat"/>
                <a:ea typeface="Montserrat"/>
                <a:cs typeface="Montserrat"/>
                <a:sym typeface="Montserrat"/>
              </a:rPr>
              <a:t>A STEAM program for pre-K, K-12 and university students</a:t>
            </a:r>
            <a:endParaRPr sz="2100">
              <a:solidFill>
                <a:srgbClr val="5D00D9"/>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3">
            <a:alphaModFix/>
          </a:blip>
          <a:srcRect l="4131" t="2638" b="2780"/>
          <a:stretch/>
        </p:blipFill>
        <p:spPr>
          <a:xfrm>
            <a:off x="4213025" y="135850"/>
            <a:ext cx="4930975" cy="4864900"/>
          </a:xfrm>
          <a:prstGeom prst="rect">
            <a:avLst/>
          </a:prstGeom>
          <a:noFill/>
          <a:ln>
            <a:noFill/>
          </a:ln>
        </p:spPr>
      </p:pic>
      <p:sp>
        <p:nvSpPr>
          <p:cNvPr id="156" name="Google Shape;156;p22"/>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sp>
        <p:nvSpPr>
          <p:cNvPr id="157" name="Google Shape;157;p22"/>
          <p:cNvSpPr txBox="1"/>
          <p:nvPr/>
        </p:nvSpPr>
        <p:spPr>
          <a:xfrm>
            <a:off x="77550" y="1580750"/>
            <a:ext cx="3937200" cy="34626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a story in which a character who is located on a planet other than Earth thinks they are alone but discovers that they are not.</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Include technobabble in the story.</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Design and build a device and/or effect that demonstrates what the technobabble describes.</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Include a scientific demonstration that shows the science behind why a specific phenomenon of the planet happens and/or exists.</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1000">
              <a:solidFill>
                <a:schemeClr val="dk1"/>
              </a:solidFill>
              <a:latin typeface="Montserrat Medium"/>
              <a:ea typeface="Montserrat Medium"/>
              <a:cs typeface="Montserrat Medium"/>
              <a:sym typeface="Montserrat Medium"/>
            </a:endParaRPr>
          </a:p>
        </p:txBody>
      </p:sp>
      <p:pic>
        <p:nvPicPr>
          <p:cNvPr id="158" name="Google Shape;158;p22"/>
          <p:cNvPicPr preferRelativeResize="0"/>
          <p:nvPr/>
        </p:nvPicPr>
        <p:blipFill rotWithShape="1">
          <a:blip r:embed="rId4">
            <a:alphaModFix/>
          </a:blip>
          <a:srcRect l="1598" t="6561" r="11057" b="9531"/>
          <a:stretch/>
        </p:blipFill>
        <p:spPr>
          <a:xfrm>
            <a:off x="246225" y="209300"/>
            <a:ext cx="3328175" cy="1371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t="2590" r="9600" b="2883"/>
          <a:stretch/>
        </p:blipFill>
        <p:spPr>
          <a:xfrm>
            <a:off x="4000500" y="133400"/>
            <a:ext cx="5143500" cy="4861875"/>
          </a:xfrm>
          <a:prstGeom prst="rect">
            <a:avLst/>
          </a:prstGeom>
          <a:noFill/>
          <a:ln>
            <a:noFill/>
          </a:ln>
        </p:spPr>
      </p:pic>
      <p:sp>
        <p:nvSpPr>
          <p:cNvPr id="164" name="Google Shape;164;p23"/>
          <p:cNvSpPr txBox="1"/>
          <p:nvPr/>
        </p:nvSpPr>
        <p:spPr>
          <a:xfrm>
            <a:off x="298675" y="1653575"/>
            <a:ext cx="3459000" cy="29859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a story about how something small and/or simple can create a big impact.</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Include a focal character in the story.</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Include an emotional moment in the story.</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Design and create a minimalist set.</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1000">
              <a:solidFill>
                <a:schemeClr val="dk1"/>
              </a:solidFill>
              <a:latin typeface="Montserrat Medium"/>
              <a:ea typeface="Montserrat Medium"/>
              <a:cs typeface="Montserrat Medium"/>
              <a:sym typeface="Montserrat Medium"/>
            </a:endParaRPr>
          </a:p>
        </p:txBody>
      </p:sp>
      <p:sp>
        <p:nvSpPr>
          <p:cNvPr id="165" name="Google Shape;165;p23"/>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pic>
        <p:nvPicPr>
          <p:cNvPr id="166" name="Google Shape;166;p23"/>
          <p:cNvPicPr preferRelativeResize="0"/>
          <p:nvPr/>
        </p:nvPicPr>
        <p:blipFill rotWithShape="1">
          <a:blip r:embed="rId4">
            <a:alphaModFix/>
          </a:blip>
          <a:srcRect t="9570" r="12064" b="9188"/>
          <a:stretch/>
        </p:blipFill>
        <p:spPr>
          <a:xfrm>
            <a:off x="401000" y="390750"/>
            <a:ext cx="3427050" cy="1358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4"/>
          <p:cNvPicPr preferRelativeResize="0"/>
          <p:nvPr/>
        </p:nvPicPr>
        <p:blipFill rotWithShape="1">
          <a:blip r:embed="rId3">
            <a:alphaModFix/>
          </a:blip>
          <a:srcRect t="-2820" b="2820"/>
          <a:stretch/>
        </p:blipFill>
        <p:spPr>
          <a:xfrm>
            <a:off x="4000500" y="0"/>
            <a:ext cx="5143500" cy="5002575"/>
          </a:xfrm>
          <a:prstGeom prst="rect">
            <a:avLst/>
          </a:prstGeom>
          <a:noFill/>
          <a:ln>
            <a:noFill/>
          </a:ln>
        </p:spPr>
      </p:pic>
      <p:sp>
        <p:nvSpPr>
          <p:cNvPr id="172" name="Google Shape;172;p24"/>
          <p:cNvSpPr txBox="1"/>
          <p:nvPr/>
        </p:nvSpPr>
        <p:spPr>
          <a:xfrm>
            <a:off x="254550" y="1741675"/>
            <a:ext cx="3521700" cy="27570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an improvisational skit about a traveling character.</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Research locations and show the character’s route between a starting location and an ending location.</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Research modes of transportation and incorporate one into the skit.</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Include a seeker and a detour in the skit.</a:t>
            </a:r>
            <a:endParaRPr sz="1000">
              <a:solidFill>
                <a:schemeClr val="dk1"/>
              </a:solidFill>
              <a:latin typeface="Montserrat Medium"/>
              <a:ea typeface="Montserrat Medium"/>
              <a:cs typeface="Montserrat Medium"/>
              <a:sym typeface="Montserrat Medium"/>
            </a:endParaRPr>
          </a:p>
        </p:txBody>
      </p:sp>
      <p:sp>
        <p:nvSpPr>
          <p:cNvPr id="173" name="Google Shape;173;p24"/>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pic>
        <p:nvPicPr>
          <p:cNvPr id="174" name="Google Shape;174;p24"/>
          <p:cNvPicPr preferRelativeResize="0"/>
          <p:nvPr/>
        </p:nvPicPr>
        <p:blipFill rotWithShape="1">
          <a:blip r:embed="rId4">
            <a:alphaModFix/>
          </a:blip>
          <a:srcRect l="4039" t="6821" b="10697"/>
          <a:stretch/>
        </p:blipFill>
        <p:spPr>
          <a:xfrm>
            <a:off x="299663" y="437850"/>
            <a:ext cx="3431475" cy="126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5"/>
          <p:cNvPicPr preferRelativeResize="0"/>
          <p:nvPr/>
        </p:nvPicPr>
        <p:blipFill rotWithShape="1">
          <a:blip r:embed="rId3">
            <a:alphaModFix/>
          </a:blip>
          <a:srcRect t="2590" b="2883"/>
          <a:stretch/>
        </p:blipFill>
        <p:spPr>
          <a:xfrm>
            <a:off x="4000500" y="140813"/>
            <a:ext cx="5143500" cy="4861875"/>
          </a:xfrm>
          <a:prstGeom prst="rect">
            <a:avLst/>
          </a:prstGeom>
          <a:noFill/>
          <a:ln>
            <a:noFill/>
          </a:ln>
        </p:spPr>
      </p:pic>
      <p:sp>
        <p:nvSpPr>
          <p:cNvPr id="180" name="Google Shape;180;p25"/>
          <p:cNvSpPr txBox="1"/>
          <p:nvPr/>
        </p:nvSpPr>
        <p:spPr>
          <a:xfrm>
            <a:off x="257675" y="1498475"/>
            <a:ext cx="3585000" cy="34968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Identify, design, carry out, and evaluate a project that addresses a need in a real community.</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a story about a character who must make a critical choice.</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Include at least two potential outcomes and a complication in the story.</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Include a device that completes two different tasks from the same initiation in the Presentation.</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1000">
              <a:solidFill>
                <a:schemeClr val="dk1"/>
              </a:solidFill>
              <a:latin typeface="Montserrat Medium"/>
              <a:ea typeface="Montserrat Medium"/>
              <a:cs typeface="Montserrat Medium"/>
              <a:sym typeface="Montserrat Medium"/>
            </a:endParaRPr>
          </a:p>
        </p:txBody>
      </p:sp>
      <p:sp>
        <p:nvSpPr>
          <p:cNvPr id="181" name="Google Shape;181;p25"/>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pic>
        <p:nvPicPr>
          <p:cNvPr id="182" name="Google Shape;182;p25"/>
          <p:cNvPicPr preferRelativeResize="0"/>
          <p:nvPr/>
        </p:nvPicPr>
        <p:blipFill rotWithShape="1">
          <a:blip r:embed="rId4">
            <a:alphaModFix/>
          </a:blip>
          <a:srcRect l="4237" t="9090" r="7298" b="9090"/>
          <a:stretch/>
        </p:blipFill>
        <p:spPr>
          <a:xfrm>
            <a:off x="317050" y="311300"/>
            <a:ext cx="3365735" cy="1335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6"/>
          <p:cNvPicPr preferRelativeResize="0"/>
          <p:nvPr/>
        </p:nvPicPr>
        <p:blipFill rotWithShape="1">
          <a:blip r:embed="rId3">
            <a:alphaModFix/>
          </a:blip>
          <a:srcRect t="2735" b="2593"/>
          <a:stretch/>
        </p:blipFill>
        <p:spPr>
          <a:xfrm>
            <a:off x="4000500" y="140825"/>
            <a:ext cx="5143500" cy="4869275"/>
          </a:xfrm>
          <a:prstGeom prst="rect">
            <a:avLst/>
          </a:prstGeom>
          <a:noFill/>
          <a:ln>
            <a:noFill/>
          </a:ln>
        </p:spPr>
      </p:pic>
      <p:sp>
        <p:nvSpPr>
          <p:cNvPr id="188" name="Google Shape;188;p26"/>
          <p:cNvSpPr txBox="1"/>
          <p:nvPr/>
        </p:nvSpPr>
        <p:spPr>
          <a:xfrm>
            <a:off x="264400" y="1611600"/>
            <a:ext cx="3507600" cy="32958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Research different kinds of weather.</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a play about a character learning about a kind of weather for the very first time.</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Include a teacher character and a special weather activity in the story.</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Design and create a weather costume and a weather special effect.</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one Team Choice Element that shows off the team’s interests, skills, areas of strength, and talents.</a:t>
            </a:r>
            <a:endParaRPr sz="1000">
              <a:solidFill>
                <a:schemeClr val="dk1"/>
              </a:solidFill>
              <a:latin typeface="Montserrat Medium"/>
              <a:ea typeface="Montserrat Medium"/>
              <a:cs typeface="Montserrat Medium"/>
              <a:sym typeface="Montserrat Medium"/>
            </a:endParaRPr>
          </a:p>
        </p:txBody>
      </p:sp>
      <p:sp>
        <p:nvSpPr>
          <p:cNvPr id="189" name="Google Shape;189;p26"/>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pic>
        <p:nvPicPr>
          <p:cNvPr id="190" name="Google Shape;190;p26"/>
          <p:cNvPicPr preferRelativeResize="0"/>
          <p:nvPr/>
        </p:nvPicPr>
        <p:blipFill rotWithShape="1">
          <a:blip r:embed="rId4">
            <a:alphaModFix/>
          </a:blip>
          <a:srcRect l="4665" t="8741" r="4218" b="8476"/>
          <a:stretch/>
        </p:blipFill>
        <p:spPr>
          <a:xfrm>
            <a:off x="303825" y="318675"/>
            <a:ext cx="3507600" cy="13670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7"/>
          <p:cNvPicPr preferRelativeResize="0"/>
          <p:nvPr/>
        </p:nvPicPr>
        <p:blipFill rotWithShape="1">
          <a:blip r:embed="rId3">
            <a:alphaModFix/>
          </a:blip>
          <a:srcRect t="2738" b="2492"/>
          <a:stretch/>
        </p:blipFill>
        <p:spPr>
          <a:xfrm>
            <a:off x="3979550" y="140825"/>
            <a:ext cx="5143500" cy="4874575"/>
          </a:xfrm>
          <a:prstGeom prst="rect">
            <a:avLst/>
          </a:prstGeom>
          <a:noFill/>
          <a:ln>
            <a:noFill/>
          </a:ln>
        </p:spPr>
      </p:pic>
      <p:sp>
        <p:nvSpPr>
          <p:cNvPr id="196" name="Google Shape;196;p27"/>
          <p:cNvSpPr txBox="1"/>
          <p:nvPr/>
        </p:nvSpPr>
        <p:spPr>
          <a:xfrm>
            <a:off x="263050" y="1791600"/>
            <a:ext cx="3390000" cy="3223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 sz="1000">
                <a:solidFill>
                  <a:schemeClr val="dk1"/>
                </a:solidFill>
                <a:latin typeface="Montserrat Medium"/>
                <a:ea typeface="Montserrat Medium"/>
                <a:cs typeface="Montserrat Medium"/>
                <a:sym typeface="Montserrat Medium"/>
              </a:rPr>
              <a:t>In a world with growing cultural connections, increased levels and types of communication, and a new need for real-time teamwork and problem-solving, the ability to solve problems quickly is becoming increasingly critical.</a:t>
            </a:r>
            <a:endParaRPr sz="1000">
              <a:solidFill>
                <a:schemeClr val="dk1"/>
              </a:solidFill>
              <a:latin typeface="Montserrat Medium"/>
              <a:ea typeface="Montserrat Medium"/>
              <a:cs typeface="Montserrat Medium"/>
              <a:sym typeface="Montserrat Medium"/>
            </a:endParaRPr>
          </a:p>
          <a:p>
            <a:pPr marL="0" lvl="0" indent="0" algn="l" rtl="0">
              <a:lnSpc>
                <a:spcPct val="150000"/>
              </a:lnSpc>
              <a:spcBef>
                <a:spcPts val="1000"/>
              </a:spcBef>
              <a:spcAft>
                <a:spcPts val="0"/>
              </a:spcAft>
              <a:buNone/>
            </a:pPr>
            <a:r>
              <a:rPr lang="en" sz="1000">
                <a:solidFill>
                  <a:schemeClr val="dk1"/>
                </a:solidFill>
                <a:latin typeface="Montserrat Medium"/>
                <a:ea typeface="Montserrat Medium"/>
                <a:cs typeface="Montserrat Medium"/>
                <a:sym typeface="Montserrat Medium"/>
              </a:rPr>
              <a:t>Each team will be asked to solve an Instant Challenge for their DI tournament. </a:t>
            </a:r>
            <a:endParaRPr sz="1000">
              <a:solidFill>
                <a:schemeClr val="dk1"/>
              </a:solidFill>
              <a:latin typeface="Montserrat Medium"/>
              <a:ea typeface="Montserrat Medium"/>
              <a:cs typeface="Montserrat Medium"/>
              <a:sym typeface="Montserrat Medium"/>
            </a:endParaRPr>
          </a:p>
          <a:p>
            <a:pPr marL="0" lvl="0" indent="0" algn="l" rtl="0">
              <a:lnSpc>
                <a:spcPct val="150000"/>
              </a:lnSpc>
              <a:spcBef>
                <a:spcPts val="1000"/>
              </a:spcBef>
              <a:spcAft>
                <a:spcPts val="0"/>
              </a:spcAft>
              <a:buNone/>
            </a:pPr>
            <a:r>
              <a:rPr lang="en" sz="1000">
                <a:solidFill>
                  <a:schemeClr val="dk1"/>
                </a:solidFill>
                <a:latin typeface="Montserrat Medium"/>
                <a:ea typeface="Montserrat Medium"/>
                <a:cs typeface="Montserrat Medium"/>
                <a:sym typeface="Montserrat Medium"/>
              </a:rPr>
              <a:t>Instant Challenges are kept confidential until it is time for teams to solve them.</a:t>
            </a:r>
            <a:endParaRPr sz="1000">
              <a:solidFill>
                <a:schemeClr val="dk1"/>
              </a:solidFill>
              <a:latin typeface="Montserrat Medium"/>
              <a:ea typeface="Montserrat Medium"/>
              <a:cs typeface="Montserrat Medium"/>
              <a:sym typeface="Montserrat Medium"/>
            </a:endParaRPr>
          </a:p>
        </p:txBody>
      </p:sp>
      <p:sp>
        <p:nvSpPr>
          <p:cNvPr id="197" name="Google Shape;197;p27"/>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pic>
        <p:nvPicPr>
          <p:cNvPr id="198" name="Google Shape;198;p27"/>
          <p:cNvPicPr preferRelativeResize="0"/>
          <p:nvPr/>
        </p:nvPicPr>
        <p:blipFill rotWithShape="1">
          <a:blip r:embed="rId4">
            <a:alphaModFix/>
          </a:blip>
          <a:srcRect l="2351" t="4950" r="3601" b="13081"/>
          <a:stretch/>
        </p:blipFill>
        <p:spPr>
          <a:xfrm>
            <a:off x="333525" y="503975"/>
            <a:ext cx="3444050" cy="1287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p:nvPr/>
        </p:nvSpPr>
        <p:spPr>
          <a:xfrm>
            <a:off x="489600" y="982225"/>
            <a:ext cx="8103000" cy="336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solidFill>
                  <a:schemeClr val="dk1"/>
                </a:solidFill>
                <a:latin typeface="Montserrat"/>
                <a:ea typeface="Montserrat"/>
                <a:cs typeface="Montserrat"/>
                <a:sym typeface="Montserrat"/>
              </a:rPr>
              <a:t>Flying Feather</a:t>
            </a:r>
            <a:endParaRPr sz="2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b="1">
              <a:solidFill>
                <a:srgbClr val="28235E"/>
              </a:solidFill>
              <a:latin typeface="Open Sans"/>
              <a:ea typeface="Open Sans"/>
              <a:cs typeface="Open Sans"/>
              <a:sym typeface="Open Sans"/>
            </a:endParaRPr>
          </a:p>
          <a:p>
            <a:pPr marL="0" lvl="0" indent="0" algn="l" rtl="0">
              <a:lnSpc>
                <a:spcPct val="115000"/>
              </a:lnSpc>
              <a:spcBef>
                <a:spcPts val="0"/>
              </a:spcBef>
              <a:spcAft>
                <a:spcPts val="0"/>
              </a:spcAft>
              <a:buNone/>
            </a:pPr>
            <a:r>
              <a:rPr lang="en" sz="1000" b="1">
                <a:solidFill>
                  <a:srgbClr val="5D00D9"/>
                </a:solidFill>
                <a:latin typeface="Montserrat"/>
                <a:ea typeface="Montserrat"/>
                <a:cs typeface="Montserrat"/>
                <a:sym typeface="Montserrat"/>
              </a:rPr>
              <a:t>Challenge</a:t>
            </a:r>
            <a:endParaRPr sz="1000" b="1">
              <a:solidFill>
                <a:srgbClr val="5D00D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latin typeface="Montserrat Medium"/>
                <a:ea typeface="Montserrat Medium"/>
                <a:cs typeface="Montserrat Medium"/>
                <a:sym typeface="Montserrat Medium"/>
              </a:rPr>
              <a:t>Build the tallest possible structure, place a feather on the top, and then blow the feather off to land as far away as possible.</a:t>
            </a:r>
            <a:endParaRPr sz="1000">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000">
              <a:solidFill>
                <a:srgbClr val="5D00D9"/>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000" b="1">
                <a:solidFill>
                  <a:srgbClr val="5D00D9"/>
                </a:solidFill>
                <a:latin typeface="Montserrat"/>
                <a:ea typeface="Montserrat"/>
                <a:cs typeface="Montserrat"/>
                <a:sym typeface="Montserrat"/>
              </a:rPr>
              <a:t>Time</a:t>
            </a:r>
            <a:endParaRPr sz="1000" b="1">
              <a:solidFill>
                <a:srgbClr val="5D00D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latin typeface="Montserrat Medium"/>
                <a:ea typeface="Montserrat Medium"/>
                <a:cs typeface="Montserrat Medium"/>
                <a:sym typeface="Montserrat Medium"/>
              </a:rPr>
              <a:t>You have 5 minutes to use your teamwork, creativity, and innovation skills to build the structure with the materials provided. You will then have one chance to blow the feather as far as you can.</a:t>
            </a:r>
            <a:endParaRPr sz="1000">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000">
              <a:solidFill>
                <a:srgbClr val="5D00D9"/>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000" b="1">
                <a:solidFill>
                  <a:srgbClr val="5D00D9"/>
                </a:solidFill>
                <a:latin typeface="Montserrat"/>
                <a:ea typeface="Montserrat"/>
                <a:cs typeface="Montserrat"/>
                <a:sym typeface="Montserrat"/>
              </a:rPr>
              <a:t>The Scene</a:t>
            </a:r>
            <a:endParaRPr sz="1000" b="1">
              <a:solidFill>
                <a:srgbClr val="5D00D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latin typeface="Montserrat Medium"/>
                <a:ea typeface="Montserrat Medium"/>
                <a:cs typeface="Montserrat Medium"/>
                <a:sym typeface="Montserrat Medium"/>
              </a:rPr>
              <a:t>You have been asked to build a new prop for the sequel to </a:t>
            </a:r>
            <a:r>
              <a:rPr lang="en" sz="1000" i="1">
                <a:latin typeface="Montserrat Medium"/>
                <a:ea typeface="Montserrat Medium"/>
                <a:cs typeface="Montserrat Medium"/>
                <a:sym typeface="Montserrat Medium"/>
              </a:rPr>
              <a:t>The Muppets</a:t>
            </a:r>
            <a:r>
              <a:rPr lang="en" sz="1000">
                <a:latin typeface="Montserrat Medium"/>
                <a:ea typeface="Montserrat Medium"/>
                <a:cs typeface="Montserrat Medium"/>
                <a:sym typeface="Montserrat Medium"/>
              </a:rPr>
              <a:t>. The structure must be freestanding on the table top and must be as tall as possible so that the feather can fly a long distance. After the 5-minute build time, the height of the structure will be measured. You will then place the feather on the top of the structure and, with one large puff of air, see how far the feather will fly.</a:t>
            </a:r>
            <a:endParaRPr sz="1000">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000">
              <a:solidFill>
                <a:srgbClr val="5D00D9"/>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000" b="1">
                <a:solidFill>
                  <a:srgbClr val="5D00D9"/>
                </a:solidFill>
                <a:latin typeface="Montserrat"/>
                <a:ea typeface="Montserrat"/>
                <a:cs typeface="Montserrat"/>
                <a:sym typeface="Montserrat"/>
              </a:rPr>
              <a:t>Materials</a:t>
            </a:r>
            <a:endParaRPr sz="1000" b="1">
              <a:solidFill>
                <a:srgbClr val="5D00D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latin typeface="Montserrat Medium"/>
                <a:ea typeface="Montserrat Medium"/>
                <a:cs typeface="Montserrat Medium"/>
                <a:sym typeface="Montserrat Medium"/>
              </a:rPr>
              <a:t>Aluminum foil, 2 paper clips, 4 straws, 3 sheets of paper, 4 pipe cleaners, 1 label, 1 feather</a:t>
            </a:r>
            <a:endParaRPr sz="1000">
              <a:latin typeface="Montserrat Medium"/>
              <a:ea typeface="Montserrat Medium"/>
              <a:cs typeface="Montserrat Medium"/>
              <a:sym typeface="Montserrat Medium"/>
            </a:endParaRPr>
          </a:p>
        </p:txBody>
      </p:sp>
      <p:sp>
        <p:nvSpPr>
          <p:cNvPr id="204" name="Google Shape;204;p28"/>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pic>
        <p:nvPicPr>
          <p:cNvPr id="205" name="Google Shape;205;p28"/>
          <p:cNvPicPr preferRelativeResize="0"/>
          <p:nvPr/>
        </p:nvPicPr>
        <p:blipFill>
          <a:blip r:embed="rId3">
            <a:alphaModFix/>
          </a:blip>
          <a:stretch>
            <a:fillRect/>
          </a:stretch>
        </p:blipFill>
        <p:spPr>
          <a:xfrm>
            <a:off x="6187700" y="200225"/>
            <a:ext cx="2692500" cy="134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sp>
        <p:nvSpPr>
          <p:cNvPr id="211" name="Google Shape;211;p29"/>
          <p:cNvSpPr txBox="1"/>
          <p:nvPr/>
        </p:nvSpPr>
        <p:spPr>
          <a:xfrm>
            <a:off x="4087800" y="1163600"/>
            <a:ext cx="4590900" cy="3599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Clr>
                <a:schemeClr val="dk1"/>
              </a:buClr>
              <a:buSzPts val="1100"/>
              <a:buFont typeface="Arial"/>
              <a:buNone/>
            </a:pPr>
            <a:r>
              <a:rPr lang="en" sz="1100">
                <a:latin typeface="Montserrat Medium"/>
                <a:ea typeface="Montserrat Medium"/>
                <a:cs typeface="Montserrat Medium"/>
                <a:sym typeface="Montserrat Medium"/>
              </a:rPr>
              <a:t>In this filmmaking adventure, students will discover the power of their own creativity and work together as a team to turn their imagination into a force for ingenious problem-solving and storytelling. </a:t>
            </a:r>
            <a:endParaRPr sz="1100">
              <a:latin typeface="Montserrat Medium"/>
              <a:ea typeface="Montserrat Medium"/>
              <a:cs typeface="Montserrat Medium"/>
              <a:sym typeface="Montserrat Medium"/>
            </a:endParaRPr>
          </a:p>
          <a:p>
            <a:pPr marL="0" lvl="0" indent="0" algn="l" rtl="0">
              <a:lnSpc>
                <a:spcPct val="150000"/>
              </a:lnSpc>
              <a:spcBef>
                <a:spcPts val="1000"/>
              </a:spcBef>
              <a:spcAft>
                <a:spcPts val="0"/>
              </a:spcAft>
              <a:buClr>
                <a:schemeClr val="dk1"/>
              </a:buClr>
              <a:buSzPts val="1100"/>
              <a:buFont typeface="Arial"/>
              <a:buNone/>
            </a:pPr>
            <a:r>
              <a:rPr lang="en" sz="1100">
                <a:latin typeface="Montserrat Medium"/>
                <a:ea typeface="Montserrat Medium"/>
                <a:cs typeface="Montserrat Medium"/>
                <a:sym typeface="Montserrat Medium"/>
              </a:rPr>
              <a:t>Teams will base their films on a unique challenge to solve, encouraging innovative solutions and showcasing the power of teamwork. The catch? They have just 8 weeks to make it happen!</a:t>
            </a:r>
            <a:endParaRPr sz="1100">
              <a:latin typeface="Montserrat Medium"/>
              <a:ea typeface="Montserrat Medium"/>
              <a:cs typeface="Montserrat Medium"/>
              <a:sym typeface="Montserrat Medium"/>
            </a:endParaRPr>
          </a:p>
          <a:p>
            <a:pPr marL="0" lvl="0" indent="0" algn="l" rtl="0">
              <a:lnSpc>
                <a:spcPct val="150000"/>
              </a:lnSpc>
              <a:spcBef>
                <a:spcPts val="1000"/>
              </a:spcBef>
              <a:spcAft>
                <a:spcPts val="0"/>
              </a:spcAft>
              <a:buClr>
                <a:schemeClr val="dk1"/>
              </a:buClr>
              <a:buSzPts val="1100"/>
              <a:buFont typeface="Arial"/>
              <a:buNone/>
            </a:pPr>
            <a:r>
              <a:rPr lang="en" sz="1100">
                <a:latin typeface="Montserrat Medium"/>
                <a:ea typeface="Montserrat Medium"/>
                <a:cs typeface="Montserrat Medium"/>
                <a:sym typeface="Montserrat Medium"/>
              </a:rPr>
              <a:t>Solutions are appraised and teams are ranked in this one-of-a-kind global competition.</a:t>
            </a:r>
            <a:endParaRPr sz="1100">
              <a:latin typeface="Montserrat Medium"/>
              <a:ea typeface="Montserrat Medium"/>
              <a:cs typeface="Montserrat Medium"/>
              <a:sym typeface="Montserrat Medium"/>
            </a:endParaRPr>
          </a:p>
          <a:p>
            <a:pPr marL="0" lvl="0" indent="0" algn="l" rtl="0">
              <a:lnSpc>
                <a:spcPct val="150000"/>
              </a:lnSpc>
              <a:spcBef>
                <a:spcPts val="1000"/>
              </a:spcBef>
              <a:spcAft>
                <a:spcPts val="0"/>
              </a:spcAft>
              <a:buClr>
                <a:schemeClr val="dk1"/>
              </a:buClr>
              <a:buSzPts val="1100"/>
              <a:buFont typeface="Arial"/>
              <a:buNone/>
            </a:pPr>
            <a:r>
              <a:rPr lang="en" sz="1100">
                <a:latin typeface="Montserrat Medium"/>
                <a:ea typeface="Montserrat Medium"/>
                <a:cs typeface="Montserrat Medium"/>
                <a:sym typeface="Montserrat Medium"/>
              </a:rPr>
              <a:t>Learn more at: </a:t>
            </a:r>
            <a:r>
              <a:rPr lang="en" sz="1100" u="sng">
                <a:solidFill>
                  <a:srgbClr val="0000FF"/>
                </a:solid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Destinationimagination.org/TFC</a:t>
            </a:r>
            <a:endParaRPr sz="1100">
              <a:solidFill>
                <a:srgbClr val="0000FF"/>
              </a:solidFill>
              <a:latin typeface="Montserrat Medium"/>
              <a:ea typeface="Montserrat Medium"/>
              <a:cs typeface="Montserrat Medium"/>
              <a:sym typeface="Montserrat Medium"/>
            </a:endParaRPr>
          </a:p>
          <a:p>
            <a:pPr marL="0" lvl="0" indent="0" algn="l" rtl="0">
              <a:lnSpc>
                <a:spcPct val="150000"/>
              </a:lnSpc>
              <a:spcBef>
                <a:spcPts val="1000"/>
              </a:spcBef>
              <a:spcAft>
                <a:spcPts val="0"/>
              </a:spcAft>
              <a:buNone/>
            </a:pPr>
            <a:endParaRPr sz="1100">
              <a:latin typeface="Montserrat Medium"/>
              <a:ea typeface="Montserrat Medium"/>
              <a:cs typeface="Montserrat Medium"/>
              <a:sym typeface="Montserrat Medium"/>
            </a:endParaRPr>
          </a:p>
        </p:txBody>
      </p:sp>
      <p:pic>
        <p:nvPicPr>
          <p:cNvPr id="212" name="Google Shape;212;p29"/>
          <p:cNvPicPr preferRelativeResize="0"/>
          <p:nvPr/>
        </p:nvPicPr>
        <p:blipFill>
          <a:blip r:embed="rId4">
            <a:alphaModFix/>
          </a:blip>
          <a:stretch>
            <a:fillRect/>
          </a:stretch>
        </p:blipFill>
        <p:spPr>
          <a:xfrm>
            <a:off x="0" y="139663"/>
            <a:ext cx="3757575" cy="4864175"/>
          </a:xfrm>
          <a:prstGeom prst="rect">
            <a:avLst/>
          </a:prstGeom>
          <a:noFill/>
          <a:ln>
            <a:noFill/>
          </a:ln>
        </p:spPr>
      </p:pic>
      <p:pic>
        <p:nvPicPr>
          <p:cNvPr id="213" name="Google Shape;213;p29"/>
          <p:cNvPicPr preferRelativeResize="0"/>
          <p:nvPr/>
        </p:nvPicPr>
        <p:blipFill>
          <a:blip r:embed="rId5">
            <a:alphaModFix/>
          </a:blip>
          <a:stretch>
            <a:fillRect/>
          </a:stretch>
        </p:blipFill>
        <p:spPr>
          <a:xfrm>
            <a:off x="4035928" y="439874"/>
            <a:ext cx="4798401" cy="7237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0"/>
          <p:cNvPicPr preferRelativeResize="0"/>
          <p:nvPr/>
        </p:nvPicPr>
        <p:blipFill rotWithShape="1">
          <a:blip r:embed="rId3">
            <a:alphaModFix/>
          </a:blip>
          <a:srcRect/>
          <a:stretch/>
        </p:blipFill>
        <p:spPr>
          <a:xfrm>
            <a:off x="349200" y="264600"/>
            <a:ext cx="1102175" cy="1102172"/>
          </a:xfrm>
          <a:prstGeom prst="rect">
            <a:avLst/>
          </a:prstGeom>
          <a:noFill/>
          <a:ln>
            <a:noFill/>
          </a:ln>
        </p:spPr>
      </p:pic>
      <p:sp>
        <p:nvSpPr>
          <p:cNvPr id="219" name="Google Shape;219;p30"/>
          <p:cNvSpPr txBox="1">
            <a:spLocks noGrp="1"/>
          </p:cNvSpPr>
          <p:nvPr>
            <p:ph type="title"/>
          </p:nvPr>
        </p:nvSpPr>
        <p:spPr>
          <a:xfrm>
            <a:off x="276100" y="1494150"/>
            <a:ext cx="2343000" cy="97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Montserrat ExtraBold"/>
                <a:ea typeface="Montserrat ExtraBold"/>
                <a:cs typeface="Montserrat ExtraBold"/>
                <a:sym typeface="Montserrat ExtraBold"/>
              </a:rPr>
              <a:t>OUR</a:t>
            </a:r>
            <a:endParaRPr sz="2400">
              <a:latin typeface="Montserrat ExtraBold"/>
              <a:ea typeface="Montserrat ExtraBold"/>
              <a:cs typeface="Montserrat ExtraBold"/>
              <a:sym typeface="Montserrat ExtraBold"/>
            </a:endParaRPr>
          </a:p>
          <a:p>
            <a:pPr marL="0" lvl="0" indent="0" algn="l" rtl="0">
              <a:spcBef>
                <a:spcPts val="0"/>
              </a:spcBef>
              <a:spcAft>
                <a:spcPts val="0"/>
              </a:spcAft>
              <a:buNone/>
            </a:pPr>
            <a:r>
              <a:rPr lang="en" sz="2400">
                <a:latin typeface="Montserrat ExtraBold"/>
                <a:ea typeface="Montserrat ExtraBold"/>
                <a:cs typeface="Montserrat ExtraBold"/>
                <a:sym typeface="Montserrat ExtraBold"/>
              </a:rPr>
              <a:t>COMMUNITY</a:t>
            </a:r>
            <a:endParaRPr sz="2400">
              <a:latin typeface="Montserrat ExtraBold"/>
              <a:ea typeface="Montserrat ExtraBold"/>
              <a:cs typeface="Montserrat ExtraBold"/>
              <a:sym typeface="Montserrat ExtraBold"/>
            </a:endParaRPr>
          </a:p>
        </p:txBody>
      </p:sp>
      <p:sp>
        <p:nvSpPr>
          <p:cNvPr id="220" name="Google Shape;220;p30"/>
          <p:cNvSpPr/>
          <p:nvPr/>
        </p:nvSpPr>
        <p:spPr>
          <a:xfrm>
            <a:off x="8357700" y="4862700"/>
            <a:ext cx="786300" cy="280800"/>
          </a:xfrm>
          <a:prstGeom prst="rect">
            <a:avLst/>
          </a:prstGeom>
          <a:solidFill>
            <a:srgbClr val="F68B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WHO</a:t>
            </a:r>
            <a:endParaRPr sz="1200" b="1">
              <a:solidFill>
                <a:schemeClr val="lt1"/>
              </a:solidFill>
              <a:latin typeface="Montserrat"/>
              <a:ea typeface="Montserrat"/>
              <a:cs typeface="Montserrat"/>
              <a:sym typeface="Montserrat"/>
            </a:endParaRPr>
          </a:p>
        </p:txBody>
      </p:sp>
      <p:pic>
        <p:nvPicPr>
          <p:cNvPr id="221" name="Google Shape;221;p30"/>
          <p:cNvPicPr preferRelativeResize="0"/>
          <p:nvPr/>
        </p:nvPicPr>
        <p:blipFill>
          <a:blip r:embed="rId4">
            <a:alphaModFix/>
          </a:blip>
          <a:stretch>
            <a:fillRect/>
          </a:stretch>
        </p:blipFill>
        <p:spPr>
          <a:xfrm>
            <a:off x="2934275" y="152400"/>
            <a:ext cx="5478225" cy="4661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1"/>
          <p:cNvPicPr preferRelativeResize="0"/>
          <p:nvPr/>
        </p:nvPicPr>
        <p:blipFill rotWithShape="1">
          <a:blip r:embed="rId3">
            <a:alphaModFix/>
          </a:blip>
          <a:srcRect/>
          <a:stretch/>
        </p:blipFill>
        <p:spPr>
          <a:xfrm>
            <a:off x="349200" y="264600"/>
            <a:ext cx="1102175" cy="1102172"/>
          </a:xfrm>
          <a:prstGeom prst="rect">
            <a:avLst/>
          </a:prstGeom>
          <a:noFill/>
          <a:ln>
            <a:noFill/>
          </a:ln>
        </p:spPr>
      </p:pic>
      <p:sp>
        <p:nvSpPr>
          <p:cNvPr id="227" name="Google Shape;227;p31"/>
          <p:cNvSpPr txBox="1"/>
          <p:nvPr/>
        </p:nvSpPr>
        <p:spPr>
          <a:xfrm>
            <a:off x="1791975" y="439350"/>
            <a:ext cx="6335700" cy="56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 sz="1800" b="1">
                <a:solidFill>
                  <a:schemeClr val="dk1"/>
                </a:solidFill>
                <a:latin typeface="Montserrat"/>
                <a:ea typeface="Montserrat"/>
                <a:cs typeface="Montserrat"/>
                <a:sym typeface="Montserrat"/>
              </a:rPr>
              <a:t>Who does Destination Imagination?</a:t>
            </a:r>
            <a:endParaRPr/>
          </a:p>
        </p:txBody>
      </p:sp>
      <p:sp>
        <p:nvSpPr>
          <p:cNvPr id="228" name="Google Shape;228;p31"/>
          <p:cNvSpPr txBox="1"/>
          <p:nvPr/>
        </p:nvSpPr>
        <p:spPr>
          <a:xfrm>
            <a:off x="347088" y="1709500"/>
            <a:ext cx="12588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SemiBold"/>
                <a:ea typeface="Montserrat SemiBold"/>
                <a:cs typeface="Montserrat SemiBold"/>
                <a:sym typeface="Montserrat SemiBold"/>
              </a:rPr>
              <a:t>STUDENTS</a:t>
            </a:r>
            <a:endParaRPr sz="1200">
              <a:latin typeface="Montserrat SemiBold"/>
              <a:ea typeface="Montserrat SemiBold"/>
              <a:cs typeface="Montserrat SemiBold"/>
              <a:sym typeface="Montserrat SemiBold"/>
            </a:endParaRPr>
          </a:p>
        </p:txBody>
      </p:sp>
      <p:sp>
        <p:nvSpPr>
          <p:cNvPr id="229" name="Google Shape;229;p31"/>
          <p:cNvSpPr txBox="1"/>
          <p:nvPr/>
        </p:nvSpPr>
        <p:spPr>
          <a:xfrm>
            <a:off x="1899725" y="1631200"/>
            <a:ext cx="19725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SemiBold"/>
                <a:ea typeface="Montserrat SemiBold"/>
                <a:cs typeface="Montserrat SemiBold"/>
                <a:sym typeface="Montserrat SemiBold"/>
              </a:rPr>
              <a:t>TEACHERS &amp; ADMINISTRATORS</a:t>
            </a:r>
            <a:endParaRPr sz="1200">
              <a:latin typeface="Montserrat SemiBold"/>
              <a:ea typeface="Montserrat SemiBold"/>
              <a:cs typeface="Montserrat SemiBold"/>
              <a:sym typeface="Montserrat SemiBold"/>
            </a:endParaRPr>
          </a:p>
        </p:txBody>
      </p:sp>
      <p:sp>
        <p:nvSpPr>
          <p:cNvPr id="230" name="Google Shape;230;p31"/>
          <p:cNvSpPr txBox="1"/>
          <p:nvPr/>
        </p:nvSpPr>
        <p:spPr>
          <a:xfrm>
            <a:off x="4040656" y="1709500"/>
            <a:ext cx="15966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SemiBold"/>
                <a:ea typeface="Montserrat SemiBold"/>
                <a:cs typeface="Montserrat SemiBold"/>
                <a:sym typeface="Montserrat SemiBold"/>
              </a:rPr>
              <a:t>VOLUNTEERS</a:t>
            </a:r>
            <a:endParaRPr sz="1200">
              <a:latin typeface="Montserrat SemiBold"/>
              <a:ea typeface="Montserrat SemiBold"/>
              <a:cs typeface="Montserrat SemiBold"/>
              <a:sym typeface="Montserrat SemiBold"/>
            </a:endParaRPr>
          </a:p>
        </p:txBody>
      </p:sp>
      <p:sp>
        <p:nvSpPr>
          <p:cNvPr id="231" name="Google Shape;231;p31"/>
          <p:cNvSpPr txBox="1"/>
          <p:nvPr/>
        </p:nvSpPr>
        <p:spPr>
          <a:xfrm>
            <a:off x="5931091" y="1631200"/>
            <a:ext cx="13755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SemiBold"/>
                <a:ea typeface="Montserrat SemiBold"/>
                <a:cs typeface="Montserrat SemiBold"/>
                <a:sym typeface="Montserrat SemiBold"/>
              </a:rPr>
              <a:t>PARENTS &amp; GUARDIANS</a:t>
            </a:r>
            <a:endParaRPr sz="1200">
              <a:latin typeface="Montserrat SemiBold"/>
              <a:ea typeface="Montserrat SemiBold"/>
              <a:cs typeface="Montserrat SemiBold"/>
              <a:sym typeface="Montserrat SemiBold"/>
            </a:endParaRPr>
          </a:p>
        </p:txBody>
      </p:sp>
      <p:sp>
        <p:nvSpPr>
          <p:cNvPr id="232" name="Google Shape;232;p31"/>
          <p:cNvSpPr txBox="1"/>
          <p:nvPr/>
        </p:nvSpPr>
        <p:spPr>
          <a:xfrm>
            <a:off x="7600425" y="1709500"/>
            <a:ext cx="9552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SemiBold"/>
                <a:ea typeface="Montserrat SemiBold"/>
                <a:cs typeface="Montserrat SemiBold"/>
                <a:sym typeface="Montserrat SemiBold"/>
              </a:rPr>
              <a:t>ALUMNI</a:t>
            </a:r>
            <a:endParaRPr sz="1200">
              <a:latin typeface="Montserrat SemiBold"/>
              <a:ea typeface="Montserrat SemiBold"/>
              <a:cs typeface="Montserrat SemiBold"/>
              <a:sym typeface="Montserrat SemiBold"/>
            </a:endParaRPr>
          </a:p>
        </p:txBody>
      </p:sp>
      <p:pic>
        <p:nvPicPr>
          <p:cNvPr id="233" name="Google Shape;233;p31"/>
          <p:cNvPicPr preferRelativeResize="0"/>
          <p:nvPr/>
        </p:nvPicPr>
        <p:blipFill>
          <a:blip r:embed="rId4">
            <a:alphaModFix/>
          </a:blip>
          <a:stretch>
            <a:fillRect/>
          </a:stretch>
        </p:blipFill>
        <p:spPr>
          <a:xfrm>
            <a:off x="5989448" y="2362178"/>
            <a:ext cx="1258801" cy="1257747"/>
          </a:xfrm>
          <a:prstGeom prst="rect">
            <a:avLst/>
          </a:prstGeom>
          <a:noFill/>
          <a:ln>
            <a:noFill/>
          </a:ln>
        </p:spPr>
      </p:pic>
      <p:pic>
        <p:nvPicPr>
          <p:cNvPr id="234" name="Google Shape;234;p31"/>
          <p:cNvPicPr preferRelativeResize="0"/>
          <p:nvPr/>
        </p:nvPicPr>
        <p:blipFill>
          <a:blip r:embed="rId5">
            <a:alphaModFix/>
          </a:blip>
          <a:stretch>
            <a:fillRect/>
          </a:stretch>
        </p:blipFill>
        <p:spPr>
          <a:xfrm>
            <a:off x="347099" y="2362196"/>
            <a:ext cx="1258801" cy="1257729"/>
          </a:xfrm>
          <a:prstGeom prst="rect">
            <a:avLst/>
          </a:prstGeom>
          <a:noFill/>
          <a:ln>
            <a:noFill/>
          </a:ln>
        </p:spPr>
      </p:pic>
      <p:pic>
        <p:nvPicPr>
          <p:cNvPr id="235" name="Google Shape;235;p31"/>
          <p:cNvPicPr preferRelativeResize="0"/>
          <p:nvPr/>
        </p:nvPicPr>
        <p:blipFill>
          <a:blip r:embed="rId6">
            <a:alphaModFix/>
          </a:blip>
          <a:stretch>
            <a:fillRect/>
          </a:stretch>
        </p:blipFill>
        <p:spPr>
          <a:xfrm>
            <a:off x="2193875" y="2362175"/>
            <a:ext cx="1258801" cy="1257750"/>
          </a:xfrm>
          <a:prstGeom prst="rect">
            <a:avLst/>
          </a:prstGeom>
          <a:noFill/>
          <a:ln>
            <a:noFill/>
          </a:ln>
        </p:spPr>
      </p:pic>
      <p:pic>
        <p:nvPicPr>
          <p:cNvPr id="236" name="Google Shape;236;p31"/>
          <p:cNvPicPr preferRelativeResize="0"/>
          <p:nvPr/>
        </p:nvPicPr>
        <p:blipFill>
          <a:blip r:embed="rId7">
            <a:alphaModFix/>
          </a:blip>
          <a:stretch>
            <a:fillRect/>
          </a:stretch>
        </p:blipFill>
        <p:spPr>
          <a:xfrm>
            <a:off x="7484949" y="2362172"/>
            <a:ext cx="1258801" cy="1257753"/>
          </a:xfrm>
          <a:prstGeom prst="rect">
            <a:avLst/>
          </a:prstGeom>
          <a:noFill/>
          <a:ln>
            <a:noFill/>
          </a:ln>
        </p:spPr>
      </p:pic>
      <p:pic>
        <p:nvPicPr>
          <p:cNvPr id="237" name="Google Shape;237;p31"/>
          <p:cNvPicPr preferRelativeResize="0"/>
          <p:nvPr/>
        </p:nvPicPr>
        <p:blipFill>
          <a:blip r:embed="rId8">
            <a:alphaModFix/>
          </a:blip>
          <a:stretch>
            <a:fillRect/>
          </a:stretch>
        </p:blipFill>
        <p:spPr>
          <a:xfrm>
            <a:off x="4176277" y="2362181"/>
            <a:ext cx="1258801" cy="1257744"/>
          </a:xfrm>
          <a:prstGeom prst="rect">
            <a:avLst/>
          </a:prstGeom>
          <a:noFill/>
          <a:ln>
            <a:noFill/>
          </a:ln>
        </p:spPr>
      </p:pic>
      <p:sp>
        <p:nvSpPr>
          <p:cNvPr id="238" name="Google Shape;238;p31"/>
          <p:cNvSpPr/>
          <p:nvPr/>
        </p:nvSpPr>
        <p:spPr>
          <a:xfrm>
            <a:off x="8357700" y="4862700"/>
            <a:ext cx="786300" cy="280800"/>
          </a:xfrm>
          <a:prstGeom prst="rect">
            <a:avLst/>
          </a:prstGeom>
          <a:solidFill>
            <a:srgbClr val="F68B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WHO</a:t>
            </a:r>
            <a:endParaRPr sz="1200" b="1">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702000" y="557138"/>
            <a:ext cx="674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Montserrat ExtraBold"/>
                <a:ea typeface="Montserrat ExtraBold"/>
                <a:cs typeface="Montserrat ExtraBold"/>
                <a:sym typeface="Montserrat ExtraBold"/>
              </a:rPr>
              <a:t>AGENDA</a:t>
            </a:r>
            <a:endParaRPr sz="2400">
              <a:latin typeface="Montserrat ExtraBold"/>
              <a:ea typeface="Montserrat ExtraBold"/>
              <a:cs typeface="Montserrat ExtraBold"/>
              <a:sym typeface="Montserrat ExtraBold"/>
            </a:endParaRPr>
          </a:p>
        </p:txBody>
      </p:sp>
      <p:pic>
        <p:nvPicPr>
          <p:cNvPr id="63" name="Google Shape;63;p14"/>
          <p:cNvPicPr preferRelativeResize="0"/>
          <p:nvPr/>
        </p:nvPicPr>
        <p:blipFill>
          <a:blip r:embed="rId3">
            <a:alphaModFix/>
          </a:blip>
          <a:stretch>
            <a:fillRect/>
          </a:stretch>
        </p:blipFill>
        <p:spPr>
          <a:xfrm>
            <a:off x="349200" y="344875"/>
            <a:ext cx="1102175" cy="1102175"/>
          </a:xfrm>
          <a:prstGeom prst="rect">
            <a:avLst/>
          </a:prstGeom>
          <a:noFill/>
          <a:ln>
            <a:noFill/>
          </a:ln>
        </p:spPr>
      </p:pic>
      <p:sp>
        <p:nvSpPr>
          <p:cNvPr id="64" name="Google Shape;64;p14"/>
          <p:cNvSpPr txBox="1"/>
          <p:nvPr/>
        </p:nvSpPr>
        <p:spPr>
          <a:xfrm>
            <a:off x="860663" y="2014300"/>
            <a:ext cx="9600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WHAT</a:t>
            </a:r>
            <a:endParaRPr>
              <a:latin typeface="Montserrat SemiBold"/>
              <a:ea typeface="Montserrat SemiBold"/>
              <a:cs typeface="Montserrat SemiBold"/>
              <a:sym typeface="Montserrat SemiBold"/>
            </a:endParaRPr>
          </a:p>
        </p:txBody>
      </p:sp>
      <p:sp>
        <p:nvSpPr>
          <p:cNvPr id="65" name="Google Shape;65;p14"/>
          <p:cNvSpPr txBox="1"/>
          <p:nvPr/>
        </p:nvSpPr>
        <p:spPr>
          <a:xfrm>
            <a:off x="2425363" y="2014300"/>
            <a:ext cx="9600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WHO</a:t>
            </a:r>
            <a:endParaRPr>
              <a:latin typeface="Montserrat SemiBold"/>
              <a:ea typeface="Montserrat SemiBold"/>
              <a:cs typeface="Montserrat SemiBold"/>
              <a:sym typeface="Montserrat SemiBold"/>
            </a:endParaRPr>
          </a:p>
        </p:txBody>
      </p:sp>
      <p:sp>
        <p:nvSpPr>
          <p:cNvPr id="66" name="Google Shape;66;p14"/>
          <p:cNvSpPr txBox="1"/>
          <p:nvPr/>
        </p:nvSpPr>
        <p:spPr>
          <a:xfrm>
            <a:off x="3990050" y="2014300"/>
            <a:ext cx="9600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WHY</a:t>
            </a:r>
            <a:endParaRPr>
              <a:latin typeface="Montserrat SemiBold"/>
              <a:ea typeface="Montserrat SemiBold"/>
              <a:cs typeface="Montserrat SemiBold"/>
              <a:sym typeface="Montserrat SemiBold"/>
            </a:endParaRPr>
          </a:p>
        </p:txBody>
      </p:sp>
      <p:sp>
        <p:nvSpPr>
          <p:cNvPr id="67" name="Google Shape;67;p14"/>
          <p:cNvSpPr txBox="1"/>
          <p:nvPr/>
        </p:nvSpPr>
        <p:spPr>
          <a:xfrm>
            <a:off x="5554719" y="2014300"/>
            <a:ext cx="9600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HOW</a:t>
            </a:r>
            <a:endParaRPr>
              <a:latin typeface="Montserrat SemiBold"/>
              <a:ea typeface="Montserrat SemiBold"/>
              <a:cs typeface="Montserrat SemiBold"/>
              <a:sym typeface="Montserrat SemiBold"/>
            </a:endParaRPr>
          </a:p>
        </p:txBody>
      </p:sp>
      <p:sp>
        <p:nvSpPr>
          <p:cNvPr id="68" name="Google Shape;68;p14"/>
          <p:cNvSpPr txBox="1"/>
          <p:nvPr/>
        </p:nvSpPr>
        <p:spPr>
          <a:xfrm>
            <a:off x="7119400" y="2014300"/>
            <a:ext cx="13305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QUESTIONS</a:t>
            </a:r>
            <a:endParaRPr>
              <a:latin typeface="Montserrat SemiBold"/>
              <a:ea typeface="Montserrat SemiBold"/>
              <a:cs typeface="Montserrat SemiBold"/>
              <a:sym typeface="Montserrat SemiBold"/>
            </a:endParaRPr>
          </a:p>
        </p:txBody>
      </p:sp>
      <p:pic>
        <p:nvPicPr>
          <p:cNvPr id="69" name="Google Shape;69;p14"/>
          <p:cNvPicPr preferRelativeResize="0"/>
          <p:nvPr/>
        </p:nvPicPr>
        <p:blipFill>
          <a:blip r:embed="rId4">
            <a:alphaModFix/>
          </a:blip>
          <a:stretch>
            <a:fillRect/>
          </a:stretch>
        </p:blipFill>
        <p:spPr>
          <a:xfrm>
            <a:off x="5554719" y="2521400"/>
            <a:ext cx="959999" cy="959999"/>
          </a:xfrm>
          <a:prstGeom prst="rect">
            <a:avLst/>
          </a:prstGeom>
          <a:noFill/>
          <a:ln>
            <a:noFill/>
          </a:ln>
        </p:spPr>
      </p:pic>
      <p:pic>
        <p:nvPicPr>
          <p:cNvPr id="70" name="Google Shape;70;p14"/>
          <p:cNvPicPr preferRelativeResize="0"/>
          <p:nvPr/>
        </p:nvPicPr>
        <p:blipFill>
          <a:blip r:embed="rId5">
            <a:alphaModFix/>
          </a:blip>
          <a:stretch>
            <a:fillRect/>
          </a:stretch>
        </p:blipFill>
        <p:spPr>
          <a:xfrm>
            <a:off x="7304650" y="2521400"/>
            <a:ext cx="959999" cy="959999"/>
          </a:xfrm>
          <a:prstGeom prst="rect">
            <a:avLst/>
          </a:prstGeom>
          <a:noFill/>
          <a:ln>
            <a:noFill/>
          </a:ln>
        </p:spPr>
      </p:pic>
      <p:pic>
        <p:nvPicPr>
          <p:cNvPr id="71" name="Google Shape;71;p14"/>
          <p:cNvPicPr preferRelativeResize="0"/>
          <p:nvPr/>
        </p:nvPicPr>
        <p:blipFill>
          <a:blip r:embed="rId6">
            <a:alphaModFix/>
          </a:blip>
          <a:stretch>
            <a:fillRect/>
          </a:stretch>
        </p:blipFill>
        <p:spPr>
          <a:xfrm>
            <a:off x="876487" y="2537225"/>
            <a:ext cx="928351" cy="928351"/>
          </a:xfrm>
          <a:prstGeom prst="rect">
            <a:avLst/>
          </a:prstGeom>
          <a:noFill/>
          <a:ln>
            <a:noFill/>
          </a:ln>
        </p:spPr>
      </p:pic>
      <p:pic>
        <p:nvPicPr>
          <p:cNvPr id="72" name="Google Shape;72;p14"/>
          <p:cNvPicPr preferRelativeResize="0"/>
          <p:nvPr/>
        </p:nvPicPr>
        <p:blipFill>
          <a:blip r:embed="rId7">
            <a:alphaModFix/>
          </a:blip>
          <a:stretch>
            <a:fillRect/>
          </a:stretch>
        </p:blipFill>
        <p:spPr>
          <a:xfrm>
            <a:off x="2425363" y="2521400"/>
            <a:ext cx="959999" cy="959999"/>
          </a:xfrm>
          <a:prstGeom prst="rect">
            <a:avLst/>
          </a:prstGeom>
          <a:noFill/>
          <a:ln>
            <a:noFill/>
          </a:ln>
        </p:spPr>
      </p:pic>
      <p:pic>
        <p:nvPicPr>
          <p:cNvPr id="73" name="Google Shape;73;p14"/>
          <p:cNvPicPr preferRelativeResize="0"/>
          <p:nvPr/>
        </p:nvPicPr>
        <p:blipFill>
          <a:blip r:embed="rId8">
            <a:alphaModFix/>
          </a:blip>
          <a:stretch>
            <a:fillRect/>
          </a:stretch>
        </p:blipFill>
        <p:spPr>
          <a:xfrm>
            <a:off x="3990052" y="2521021"/>
            <a:ext cx="960000" cy="960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2"/>
          <p:cNvPicPr preferRelativeResize="0"/>
          <p:nvPr/>
        </p:nvPicPr>
        <p:blipFill rotWithShape="1">
          <a:blip r:embed="rId3">
            <a:alphaModFix/>
          </a:blip>
          <a:srcRect t="39" b="39"/>
          <a:stretch/>
        </p:blipFill>
        <p:spPr>
          <a:xfrm>
            <a:off x="349200" y="264600"/>
            <a:ext cx="1102175" cy="1102172"/>
          </a:xfrm>
          <a:prstGeom prst="rect">
            <a:avLst/>
          </a:prstGeom>
          <a:noFill/>
          <a:ln>
            <a:noFill/>
          </a:ln>
        </p:spPr>
      </p:pic>
      <p:sp>
        <p:nvSpPr>
          <p:cNvPr id="244" name="Google Shape;244;p32"/>
          <p:cNvSpPr txBox="1"/>
          <p:nvPr/>
        </p:nvSpPr>
        <p:spPr>
          <a:xfrm>
            <a:off x="1711075" y="264600"/>
            <a:ext cx="7041900" cy="1296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 sz="1800">
                <a:solidFill>
                  <a:schemeClr val="dk1"/>
                </a:solidFill>
                <a:latin typeface="Montserrat Black"/>
                <a:ea typeface="Montserrat Black"/>
                <a:cs typeface="Montserrat Black"/>
                <a:sym typeface="Montserrat Black"/>
              </a:rPr>
              <a:t>The Workforce of the Future</a:t>
            </a:r>
            <a:r>
              <a:rPr lang="en" sz="1000">
                <a:solidFill>
                  <a:schemeClr val="dk1"/>
                </a:solidFill>
                <a:latin typeface="Montserrat Black"/>
                <a:ea typeface="Montserrat Black"/>
                <a:cs typeface="Montserrat Black"/>
                <a:sym typeface="Montserrat Black"/>
              </a:rPr>
              <a:t> </a:t>
            </a:r>
            <a:endParaRPr sz="1000">
              <a:solidFill>
                <a:schemeClr val="dk1"/>
              </a:solidFill>
              <a:latin typeface="Montserrat Black"/>
              <a:ea typeface="Montserrat Black"/>
              <a:cs typeface="Montserrat Black"/>
              <a:sym typeface="Montserrat Black"/>
            </a:endParaRPr>
          </a:p>
          <a:p>
            <a:pPr marL="0" lvl="0" indent="0" algn="l" rtl="0">
              <a:lnSpc>
                <a:spcPct val="150000"/>
              </a:lnSpc>
              <a:spcBef>
                <a:spcPts val="1000"/>
              </a:spcBef>
              <a:spcAft>
                <a:spcPts val="0"/>
              </a:spcAft>
              <a:buNone/>
            </a:pPr>
            <a:r>
              <a:rPr lang="en" sz="1000">
                <a:solidFill>
                  <a:schemeClr val="dk1"/>
                </a:solidFill>
                <a:latin typeface="Montserrat Medium"/>
                <a:ea typeface="Montserrat Medium"/>
                <a:cs typeface="Montserrat Medium"/>
                <a:sym typeface="Montserrat Medium"/>
              </a:rPr>
              <a:t>Though we don’t know what these jobs will look like, we know the skills that will be needed—skills that DI helps students gain, including creative problem-solving, critical thinking, and project management. </a:t>
            </a:r>
            <a:endParaRPr sz="1000">
              <a:latin typeface="Montserrat Medium"/>
              <a:ea typeface="Montserrat Medium"/>
              <a:cs typeface="Montserrat Medium"/>
              <a:sym typeface="Montserrat Medium"/>
            </a:endParaRPr>
          </a:p>
        </p:txBody>
      </p:sp>
      <p:sp>
        <p:nvSpPr>
          <p:cNvPr id="245" name="Google Shape;245;p32"/>
          <p:cNvSpPr/>
          <p:nvPr/>
        </p:nvSpPr>
        <p:spPr>
          <a:xfrm>
            <a:off x="8357700" y="4862700"/>
            <a:ext cx="786300" cy="280800"/>
          </a:xfrm>
          <a:prstGeom prst="rect">
            <a:avLst/>
          </a:prstGeom>
          <a:solidFill>
            <a:srgbClr val="8AC4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WHY</a:t>
            </a:r>
            <a:endParaRPr sz="1200" b="1">
              <a:solidFill>
                <a:schemeClr val="lt1"/>
              </a:solidFill>
              <a:latin typeface="Montserrat"/>
              <a:ea typeface="Montserrat"/>
              <a:cs typeface="Montserrat"/>
              <a:sym typeface="Montserrat"/>
            </a:endParaRPr>
          </a:p>
        </p:txBody>
      </p:sp>
      <p:sp>
        <p:nvSpPr>
          <p:cNvPr id="246" name="Google Shape;246;p32"/>
          <p:cNvSpPr txBox="1"/>
          <p:nvPr/>
        </p:nvSpPr>
        <p:spPr>
          <a:xfrm>
            <a:off x="1675250" y="2145113"/>
            <a:ext cx="6012900" cy="6555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100">
                <a:solidFill>
                  <a:schemeClr val="dk1"/>
                </a:solidFill>
                <a:latin typeface="Montserrat Medium"/>
                <a:ea typeface="Montserrat Medium"/>
                <a:cs typeface="Montserrat Medium"/>
                <a:sym typeface="Montserrat Medium"/>
              </a:rPr>
              <a:t>60% of CEOs polled cited creativity as the most important leadership quality, compared with 52% for integrity and 35% for global thinking.</a:t>
            </a:r>
            <a:endParaRPr sz="1100">
              <a:solidFill>
                <a:schemeClr val="dk1"/>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None/>
            </a:pPr>
            <a:r>
              <a:rPr lang="en" sz="1100">
                <a:solidFill>
                  <a:schemeClr val="dk1"/>
                </a:solidFill>
                <a:latin typeface="Montserrat Medium"/>
                <a:ea typeface="Montserrat Medium"/>
                <a:cs typeface="Montserrat Medium"/>
                <a:sym typeface="Montserrat Medium"/>
              </a:rPr>
              <a:t>– IBM Global CEO Study</a:t>
            </a:r>
            <a:endParaRPr sz="1100">
              <a:solidFill>
                <a:schemeClr val="dk1"/>
              </a:solidFill>
              <a:latin typeface="Montserrat Medium"/>
              <a:ea typeface="Montserrat Medium"/>
              <a:cs typeface="Montserrat Medium"/>
              <a:sym typeface="Montserrat Medium"/>
            </a:endParaRPr>
          </a:p>
        </p:txBody>
      </p:sp>
      <p:sp>
        <p:nvSpPr>
          <p:cNvPr id="247" name="Google Shape;247;p32"/>
          <p:cNvSpPr txBox="1"/>
          <p:nvPr/>
        </p:nvSpPr>
        <p:spPr>
          <a:xfrm>
            <a:off x="1675250" y="3384825"/>
            <a:ext cx="6221100" cy="5274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100">
                <a:solidFill>
                  <a:schemeClr val="dk1"/>
                </a:solidFill>
                <a:latin typeface="Montserrat Medium"/>
                <a:ea typeface="Montserrat Medium"/>
                <a:cs typeface="Montserrat Medium"/>
                <a:sym typeface="Montserrat Medium"/>
              </a:rPr>
              <a:t>65% of today’s students will be employed in jobs that have yet to be invented.</a:t>
            </a:r>
            <a:endParaRPr sz="1100">
              <a:solidFill>
                <a:schemeClr val="dk1"/>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None/>
            </a:pPr>
            <a:r>
              <a:rPr lang="en" sz="1100">
                <a:solidFill>
                  <a:schemeClr val="dk1"/>
                </a:solidFill>
                <a:latin typeface="Montserrat Medium"/>
                <a:ea typeface="Montserrat Medium"/>
                <a:cs typeface="Montserrat Medium"/>
                <a:sym typeface="Montserrat Medium"/>
              </a:rPr>
              <a:t>– U.S. Department of Labor</a:t>
            </a:r>
            <a:endParaRPr sz="1100">
              <a:solidFill>
                <a:schemeClr val="dk1"/>
              </a:solidFill>
              <a:latin typeface="Montserrat Medium"/>
              <a:ea typeface="Montserrat Medium"/>
              <a:cs typeface="Montserrat Medium"/>
              <a:sym typeface="Montserrat Medium"/>
            </a:endParaRPr>
          </a:p>
        </p:txBody>
      </p:sp>
      <p:pic>
        <p:nvPicPr>
          <p:cNvPr id="248" name="Google Shape;248;p32"/>
          <p:cNvPicPr preferRelativeResize="0"/>
          <p:nvPr/>
        </p:nvPicPr>
        <p:blipFill>
          <a:blip r:embed="rId4">
            <a:alphaModFix/>
          </a:blip>
          <a:stretch>
            <a:fillRect/>
          </a:stretch>
        </p:blipFill>
        <p:spPr>
          <a:xfrm>
            <a:off x="741724" y="2012650"/>
            <a:ext cx="852675" cy="852675"/>
          </a:xfrm>
          <a:prstGeom prst="rect">
            <a:avLst/>
          </a:prstGeom>
          <a:noFill/>
          <a:ln>
            <a:noFill/>
          </a:ln>
        </p:spPr>
      </p:pic>
      <p:pic>
        <p:nvPicPr>
          <p:cNvPr id="249" name="Google Shape;249;p32"/>
          <p:cNvPicPr preferRelativeResize="0"/>
          <p:nvPr/>
        </p:nvPicPr>
        <p:blipFill>
          <a:blip r:embed="rId5">
            <a:alphaModFix/>
          </a:blip>
          <a:stretch>
            <a:fillRect/>
          </a:stretch>
        </p:blipFill>
        <p:spPr>
          <a:xfrm>
            <a:off x="741736" y="3162475"/>
            <a:ext cx="852675" cy="85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3"/>
          <p:cNvPicPr preferRelativeResize="0"/>
          <p:nvPr/>
        </p:nvPicPr>
        <p:blipFill rotWithShape="1">
          <a:blip r:embed="rId3">
            <a:alphaModFix/>
          </a:blip>
          <a:srcRect/>
          <a:stretch/>
        </p:blipFill>
        <p:spPr>
          <a:xfrm>
            <a:off x="349200" y="264600"/>
            <a:ext cx="1102175" cy="1102172"/>
          </a:xfrm>
          <a:prstGeom prst="rect">
            <a:avLst/>
          </a:prstGeom>
          <a:noFill/>
          <a:ln>
            <a:noFill/>
          </a:ln>
        </p:spPr>
      </p:pic>
      <p:sp>
        <p:nvSpPr>
          <p:cNvPr id="255" name="Google Shape;255;p33"/>
          <p:cNvSpPr txBox="1"/>
          <p:nvPr/>
        </p:nvSpPr>
        <p:spPr>
          <a:xfrm>
            <a:off x="1791975" y="292400"/>
            <a:ext cx="7041900" cy="1102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Clr>
                <a:srgbClr val="000000"/>
              </a:buClr>
              <a:buSzPts val="1100"/>
              <a:buFont typeface="Arial"/>
              <a:buNone/>
            </a:pPr>
            <a:r>
              <a:rPr lang="en" sz="1800" b="1">
                <a:solidFill>
                  <a:schemeClr val="dk1"/>
                </a:solidFill>
                <a:latin typeface="Montserrat"/>
                <a:ea typeface="Montserrat"/>
                <a:cs typeface="Montserrat"/>
                <a:sym typeface="Montserrat"/>
              </a:rPr>
              <a:t>U.S. Team Pricing</a:t>
            </a:r>
            <a:endParaRPr sz="1000" b="1">
              <a:solidFill>
                <a:schemeClr val="dk1"/>
              </a:solidFill>
              <a:latin typeface="Montserrat"/>
              <a:ea typeface="Montserrat"/>
              <a:cs typeface="Montserrat"/>
              <a:sym typeface="Montserrat"/>
            </a:endParaRPr>
          </a:p>
          <a:p>
            <a:pPr marL="0" lvl="0" indent="0" algn="l" rtl="0">
              <a:lnSpc>
                <a:spcPct val="150000"/>
              </a:lnSpc>
              <a:spcBef>
                <a:spcPts val="1000"/>
              </a:spcBef>
              <a:spcAft>
                <a:spcPts val="0"/>
              </a:spcAft>
              <a:buNone/>
            </a:pPr>
            <a:r>
              <a:rPr lang="en" sz="1300">
                <a:solidFill>
                  <a:schemeClr val="dk1"/>
                </a:solidFill>
                <a:latin typeface="Montserrat Medium"/>
                <a:ea typeface="Montserrat Medium"/>
                <a:cs typeface="Montserrat Medium"/>
                <a:sym typeface="Montserrat Medium"/>
              </a:rPr>
              <a:t>Ready to get started? Visit ShopDI.org to purchase a Team Number.</a:t>
            </a:r>
            <a:endParaRPr sz="1300">
              <a:latin typeface="Montserrat Medium"/>
              <a:ea typeface="Montserrat Medium"/>
              <a:cs typeface="Montserrat Medium"/>
              <a:sym typeface="Montserrat Medium"/>
            </a:endParaRPr>
          </a:p>
        </p:txBody>
      </p:sp>
      <p:sp>
        <p:nvSpPr>
          <p:cNvPr id="256" name="Google Shape;256;p33"/>
          <p:cNvSpPr txBox="1"/>
          <p:nvPr/>
        </p:nvSpPr>
        <p:spPr>
          <a:xfrm>
            <a:off x="1791975" y="3248350"/>
            <a:ext cx="6355200" cy="1458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Destination Imagination administers its Team Challenges through state and country Affiliates worldwide. To participate in a tournament, teams must register with their Affiliate. There are additional fees for Affiliate administration, Affiliate Tournaments and Challenge budgets. Some Affiliates have directed DI headquarters to collect their Affiliate fees* with the purchase of your Team Number. </a:t>
            </a:r>
            <a:endParaRPr sz="900">
              <a:solidFill>
                <a:schemeClr val="dk1"/>
              </a:solidFill>
              <a:latin typeface="Montserrat Medium"/>
              <a:ea typeface="Montserrat Medium"/>
              <a:cs typeface="Montserrat Medium"/>
              <a:sym typeface="Montserrat Medium"/>
            </a:endParaRPr>
          </a:p>
          <a:p>
            <a:pPr marL="0" lvl="0" indent="0" algn="l" rtl="0">
              <a:lnSpc>
                <a:spcPct val="150000"/>
              </a:lnSpc>
              <a:spcBef>
                <a:spcPts val="1000"/>
              </a:spcBef>
              <a:spcAft>
                <a:spcPts val="0"/>
              </a:spcAft>
              <a:buNone/>
            </a:pPr>
            <a:r>
              <a:rPr lang="en" sz="900" i="1">
                <a:solidFill>
                  <a:schemeClr val="dk1"/>
                </a:solidFill>
                <a:latin typeface="Montserrat Medium"/>
                <a:ea typeface="Montserrat Medium"/>
                <a:cs typeface="Montserrat Medium"/>
                <a:sym typeface="Montserrat Medium"/>
              </a:rPr>
              <a:t>*Affiliate fees vary and are at the discretion of each individual Affiliate. </a:t>
            </a:r>
            <a:endParaRPr sz="900">
              <a:latin typeface="Montserrat Medium"/>
              <a:ea typeface="Montserrat Medium"/>
              <a:cs typeface="Montserrat Medium"/>
              <a:sym typeface="Montserrat Medium"/>
            </a:endParaRPr>
          </a:p>
        </p:txBody>
      </p:sp>
      <p:sp>
        <p:nvSpPr>
          <p:cNvPr id="257" name="Google Shape;257;p33"/>
          <p:cNvSpPr/>
          <p:nvPr/>
        </p:nvSpPr>
        <p:spPr>
          <a:xfrm>
            <a:off x="8357700" y="4862700"/>
            <a:ext cx="786300" cy="280800"/>
          </a:xfrm>
          <a:prstGeom prst="rect">
            <a:avLst/>
          </a:prstGeom>
          <a:solidFill>
            <a:srgbClr val="00B1B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HOW</a:t>
            </a:r>
            <a:endParaRPr sz="1200" b="1">
              <a:solidFill>
                <a:schemeClr val="lt1"/>
              </a:solidFill>
              <a:latin typeface="Montserrat"/>
              <a:ea typeface="Montserrat"/>
              <a:cs typeface="Montserrat"/>
              <a:sym typeface="Montserrat"/>
            </a:endParaRPr>
          </a:p>
        </p:txBody>
      </p:sp>
      <p:sp>
        <p:nvSpPr>
          <p:cNvPr id="258" name="Google Shape;258;p33"/>
          <p:cNvSpPr txBox="1"/>
          <p:nvPr/>
        </p:nvSpPr>
        <p:spPr>
          <a:xfrm>
            <a:off x="1868175" y="1592325"/>
            <a:ext cx="2376900" cy="1458300"/>
          </a:xfrm>
          <a:prstGeom prst="rect">
            <a:avLst/>
          </a:prstGeom>
          <a:solidFill>
            <a:srgbClr val="FF9900"/>
          </a:solidFill>
          <a:ln>
            <a:noFill/>
          </a:ln>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endParaRPr sz="1200" b="1">
              <a:solidFill>
                <a:schemeClr val="lt1"/>
              </a:solidFill>
              <a:latin typeface="Montserrat"/>
              <a:ea typeface="Montserrat"/>
              <a:cs typeface="Montserrat"/>
              <a:sym typeface="Montserrat"/>
            </a:endParaRPr>
          </a:p>
          <a:p>
            <a:pPr marL="0" lvl="0" indent="0" algn="ctr" rtl="0">
              <a:lnSpc>
                <a:spcPct val="120000"/>
              </a:lnSpc>
              <a:spcBef>
                <a:spcPts val="0"/>
              </a:spcBef>
              <a:spcAft>
                <a:spcPts val="0"/>
              </a:spcAft>
              <a:buNone/>
            </a:pPr>
            <a:r>
              <a:rPr lang="en" sz="2000">
                <a:solidFill>
                  <a:schemeClr val="lt1"/>
                </a:solidFill>
                <a:latin typeface="Montserrat ExtraBold"/>
                <a:ea typeface="Montserrat ExtraBold"/>
                <a:cs typeface="Montserrat ExtraBold"/>
                <a:sym typeface="Montserrat ExtraBold"/>
              </a:rPr>
              <a:t>TEAM NUMBER</a:t>
            </a:r>
            <a:endParaRPr sz="2000">
              <a:solidFill>
                <a:schemeClr val="lt1"/>
              </a:solidFill>
              <a:latin typeface="Montserrat ExtraBold"/>
              <a:ea typeface="Montserrat ExtraBold"/>
              <a:cs typeface="Montserrat ExtraBold"/>
              <a:sym typeface="Montserrat ExtraBold"/>
            </a:endParaRPr>
          </a:p>
          <a:p>
            <a:pPr marL="0" lvl="0" indent="0" algn="ctr" rtl="0">
              <a:lnSpc>
                <a:spcPct val="120000"/>
              </a:lnSpc>
              <a:spcBef>
                <a:spcPts val="0"/>
              </a:spcBef>
              <a:spcAft>
                <a:spcPts val="0"/>
              </a:spcAft>
              <a:buNone/>
            </a:pPr>
            <a:r>
              <a:rPr lang="en" sz="3000" b="1">
                <a:solidFill>
                  <a:schemeClr val="lt1"/>
                </a:solidFill>
                <a:latin typeface="Montserrat"/>
                <a:ea typeface="Montserrat"/>
                <a:cs typeface="Montserrat"/>
                <a:sym typeface="Montserrat"/>
              </a:rPr>
              <a:t>$165*</a:t>
            </a:r>
            <a:r>
              <a:rPr lang="en" sz="1500" b="1">
                <a:solidFill>
                  <a:schemeClr val="lt1"/>
                </a:solidFill>
                <a:latin typeface="Montserrat"/>
                <a:ea typeface="Montserrat"/>
                <a:cs typeface="Montserrat"/>
                <a:sym typeface="Montserrat"/>
              </a:rPr>
              <a:t>/ Per Team</a:t>
            </a:r>
            <a:endParaRPr sz="1500" b="1">
              <a:solidFill>
                <a:schemeClr val="lt1"/>
              </a:solidFill>
              <a:latin typeface="Montserrat"/>
              <a:ea typeface="Montserrat"/>
              <a:cs typeface="Montserrat"/>
              <a:sym typeface="Montserrat"/>
            </a:endParaRPr>
          </a:p>
          <a:p>
            <a:pPr marL="0" lvl="0" indent="0" algn="ctr" rtl="0">
              <a:lnSpc>
                <a:spcPct val="130000"/>
              </a:lnSpc>
              <a:spcBef>
                <a:spcPts val="0"/>
              </a:spcBef>
              <a:spcAft>
                <a:spcPts val="0"/>
              </a:spcAft>
              <a:buClr>
                <a:schemeClr val="dk1"/>
              </a:buClr>
              <a:buSzPts val="1100"/>
              <a:buFont typeface="Arial"/>
              <a:buNone/>
            </a:pPr>
            <a:endParaRPr sz="1750" b="1">
              <a:solidFill>
                <a:schemeClr val="lt1"/>
              </a:solidFill>
              <a:highlight>
                <a:srgbClr val="FFFFFF"/>
              </a:highlight>
              <a:latin typeface="Montserrat"/>
              <a:ea typeface="Montserrat"/>
              <a:cs typeface="Montserrat"/>
              <a:sym typeface="Montserrat"/>
            </a:endParaRPr>
          </a:p>
          <a:p>
            <a:pPr marL="0" lvl="0" indent="0" algn="ctr" rtl="0">
              <a:lnSpc>
                <a:spcPct val="150000"/>
              </a:lnSpc>
              <a:spcBef>
                <a:spcPts val="1000"/>
              </a:spcBef>
              <a:spcAft>
                <a:spcPts val="0"/>
              </a:spcAft>
              <a:buClr>
                <a:srgbClr val="000000"/>
              </a:buClr>
              <a:buSzPts val="1100"/>
              <a:buFont typeface="Arial"/>
              <a:buNone/>
            </a:pPr>
            <a:endParaRPr sz="1300" b="1">
              <a:solidFill>
                <a:schemeClr val="lt1"/>
              </a:solidFill>
              <a:latin typeface="Montserrat"/>
              <a:ea typeface="Montserrat"/>
              <a:cs typeface="Montserrat"/>
              <a:sym typeface="Montserrat"/>
            </a:endParaRPr>
          </a:p>
        </p:txBody>
      </p:sp>
      <p:sp>
        <p:nvSpPr>
          <p:cNvPr id="259" name="Google Shape;259;p33"/>
          <p:cNvSpPr txBox="1"/>
          <p:nvPr/>
        </p:nvSpPr>
        <p:spPr>
          <a:xfrm>
            <a:off x="4572000" y="1592325"/>
            <a:ext cx="3062400" cy="1458300"/>
          </a:xfrm>
          <a:prstGeom prst="rect">
            <a:avLst/>
          </a:prstGeom>
          <a:solidFill>
            <a:srgbClr val="9900FF"/>
          </a:solidFill>
          <a:ln>
            <a:noFill/>
          </a:ln>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endParaRPr sz="1200" b="1">
              <a:solidFill>
                <a:schemeClr val="lt1"/>
              </a:solidFill>
              <a:latin typeface="Montserrat"/>
              <a:ea typeface="Montserrat"/>
              <a:cs typeface="Montserrat"/>
              <a:sym typeface="Montserrat"/>
            </a:endParaRPr>
          </a:p>
          <a:p>
            <a:pPr marL="0" lvl="0" indent="0" algn="ctr" rtl="0">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BACKGROUND CHECK</a:t>
            </a:r>
            <a:endParaRPr sz="1800">
              <a:solidFill>
                <a:schemeClr val="lt1"/>
              </a:solidFill>
              <a:latin typeface="Montserrat ExtraBold"/>
              <a:ea typeface="Montserrat ExtraBold"/>
              <a:cs typeface="Montserrat ExtraBold"/>
              <a:sym typeface="Montserrat ExtraBold"/>
            </a:endParaRPr>
          </a:p>
          <a:p>
            <a:pPr marL="0" lvl="0" indent="0" algn="ctr" rtl="0">
              <a:lnSpc>
                <a:spcPct val="120000"/>
              </a:lnSpc>
              <a:spcBef>
                <a:spcPts val="0"/>
              </a:spcBef>
              <a:spcAft>
                <a:spcPts val="0"/>
              </a:spcAft>
              <a:buNone/>
            </a:pPr>
            <a:r>
              <a:rPr lang="en" sz="3000" b="1">
                <a:solidFill>
                  <a:schemeClr val="lt1"/>
                </a:solidFill>
                <a:latin typeface="Montserrat"/>
                <a:ea typeface="Montserrat"/>
                <a:cs typeface="Montserrat"/>
                <a:sym typeface="Montserrat"/>
              </a:rPr>
              <a:t>$25</a:t>
            </a:r>
            <a:r>
              <a:rPr lang="en" sz="1500" b="1">
                <a:solidFill>
                  <a:schemeClr val="lt1"/>
                </a:solidFill>
                <a:latin typeface="Montserrat"/>
                <a:ea typeface="Montserrat"/>
                <a:cs typeface="Montserrat"/>
                <a:sym typeface="Montserrat"/>
              </a:rPr>
              <a:t>/ For Team Managers</a:t>
            </a:r>
            <a:endParaRPr sz="1500" b="1">
              <a:solidFill>
                <a:schemeClr val="lt1"/>
              </a:solidFill>
              <a:latin typeface="Montserrat"/>
              <a:ea typeface="Montserrat"/>
              <a:cs typeface="Montserrat"/>
              <a:sym typeface="Montserrat"/>
            </a:endParaRPr>
          </a:p>
          <a:p>
            <a:pPr marL="0" lvl="0" indent="0" algn="ctr" rtl="0">
              <a:lnSpc>
                <a:spcPct val="130000"/>
              </a:lnSpc>
              <a:spcBef>
                <a:spcPts val="0"/>
              </a:spcBef>
              <a:spcAft>
                <a:spcPts val="0"/>
              </a:spcAft>
              <a:buNone/>
            </a:pPr>
            <a:endParaRPr sz="1750" b="1">
              <a:solidFill>
                <a:schemeClr val="lt1"/>
              </a:solidFill>
              <a:highlight>
                <a:srgbClr val="FFFFFF"/>
              </a:highlight>
              <a:latin typeface="Montserrat"/>
              <a:ea typeface="Montserrat"/>
              <a:cs typeface="Montserrat"/>
              <a:sym typeface="Montserrat"/>
            </a:endParaRPr>
          </a:p>
          <a:p>
            <a:pPr marL="0" lvl="0" indent="0" algn="ctr" rtl="0">
              <a:lnSpc>
                <a:spcPct val="150000"/>
              </a:lnSpc>
              <a:spcBef>
                <a:spcPts val="1000"/>
              </a:spcBef>
              <a:spcAft>
                <a:spcPts val="0"/>
              </a:spcAft>
              <a:buNone/>
            </a:pPr>
            <a:endParaRPr sz="1300" b="1">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4"/>
          <p:cNvPicPr preferRelativeResize="0"/>
          <p:nvPr/>
        </p:nvPicPr>
        <p:blipFill rotWithShape="1">
          <a:blip r:embed="rId3">
            <a:alphaModFix/>
          </a:blip>
          <a:srcRect/>
          <a:stretch/>
        </p:blipFill>
        <p:spPr>
          <a:xfrm>
            <a:off x="349200" y="264600"/>
            <a:ext cx="1102175" cy="1102172"/>
          </a:xfrm>
          <a:prstGeom prst="rect">
            <a:avLst/>
          </a:prstGeom>
          <a:noFill/>
          <a:ln>
            <a:noFill/>
          </a:ln>
        </p:spPr>
      </p:pic>
      <p:sp>
        <p:nvSpPr>
          <p:cNvPr id="265" name="Google Shape;265;p34"/>
          <p:cNvSpPr txBox="1"/>
          <p:nvPr/>
        </p:nvSpPr>
        <p:spPr>
          <a:xfrm>
            <a:off x="1791975" y="292400"/>
            <a:ext cx="7041900" cy="1102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Clr>
                <a:srgbClr val="000000"/>
              </a:buClr>
              <a:buSzPts val="1100"/>
              <a:buFont typeface="Arial"/>
              <a:buNone/>
            </a:pPr>
            <a:r>
              <a:rPr lang="en" sz="1800" b="1">
                <a:solidFill>
                  <a:schemeClr val="dk1"/>
                </a:solidFill>
                <a:latin typeface="Montserrat"/>
                <a:ea typeface="Montserrat"/>
                <a:cs typeface="Montserrat"/>
                <a:sym typeface="Montserrat"/>
              </a:rPr>
              <a:t>Team Number Volume Discounts</a:t>
            </a:r>
            <a:endParaRPr sz="1000" b="1">
              <a:solidFill>
                <a:schemeClr val="dk1"/>
              </a:solidFill>
              <a:latin typeface="Montserrat"/>
              <a:ea typeface="Montserrat"/>
              <a:cs typeface="Montserrat"/>
              <a:sym typeface="Montserrat"/>
            </a:endParaRPr>
          </a:p>
          <a:p>
            <a:pPr marL="0" lvl="0" indent="0" algn="l" rtl="0">
              <a:lnSpc>
                <a:spcPct val="150000"/>
              </a:lnSpc>
              <a:spcBef>
                <a:spcPts val="1000"/>
              </a:spcBef>
              <a:spcAft>
                <a:spcPts val="0"/>
              </a:spcAft>
              <a:buNone/>
            </a:pPr>
            <a:r>
              <a:rPr lang="en" sz="1300">
                <a:solidFill>
                  <a:schemeClr val="dk1"/>
                </a:solidFill>
                <a:latin typeface="Montserrat Medium"/>
                <a:ea typeface="Montserrat Medium"/>
                <a:cs typeface="Montserrat Medium"/>
                <a:sym typeface="Montserrat Medium"/>
              </a:rPr>
              <a:t>Buy </a:t>
            </a:r>
            <a:r>
              <a:rPr lang="en" sz="1300" b="1">
                <a:solidFill>
                  <a:schemeClr val="dk1"/>
                </a:solidFill>
                <a:latin typeface="Montserrat"/>
                <a:ea typeface="Montserrat"/>
                <a:cs typeface="Montserrat"/>
                <a:sym typeface="Montserrat"/>
              </a:rPr>
              <a:t>10 or MORE</a:t>
            </a:r>
            <a:r>
              <a:rPr lang="en" sz="1300">
                <a:solidFill>
                  <a:schemeClr val="dk1"/>
                </a:solidFill>
                <a:latin typeface="Montserrat Medium"/>
                <a:ea typeface="Montserrat Medium"/>
                <a:cs typeface="Montserrat Medium"/>
                <a:sym typeface="Montserrat Medium"/>
              </a:rPr>
              <a:t> Team Numbers and Save!</a:t>
            </a:r>
            <a:endParaRPr sz="1300">
              <a:latin typeface="Montserrat Medium"/>
              <a:ea typeface="Montserrat Medium"/>
              <a:cs typeface="Montserrat Medium"/>
              <a:sym typeface="Montserrat Medium"/>
            </a:endParaRPr>
          </a:p>
        </p:txBody>
      </p:sp>
      <p:sp>
        <p:nvSpPr>
          <p:cNvPr id="266" name="Google Shape;266;p34"/>
          <p:cNvSpPr/>
          <p:nvPr/>
        </p:nvSpPr>
        <p:spPr>
          <a:xfrm>
            <a:off x="8357700" y="4862700"/>
            <a:ext cx="786300" cy="280800"/>
          </a:xfrm>
          <a:prstGeom prst="rect">
            <a:avLst/>
          </a:prstGeom>
          <a:solidFill>
            <a:srgbClr val="00B1B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HOW</a:t>
            </a:r>
            <a:endParaRPr sz="1200" b="1">
              <a:solidFill>
                <a:schemeClr val="lt1"/>
              </a:solidFill>
              <a:latin typeface="Montserrat"/>
              <a:ea typeface="Montserrat"/>
              <a:cs typeface="Montserrat"/>
              <a:sym typeface="Montserrat"/>
            </a:endParaRPr>
          </a:p>
        </p:txBody>
      </p:sp>
      <p:sp>
        <p:nvSpPr>
          <p:cNvPr id="267" name="Google Shape;267;p34"/>
          <p:cNvSpPr txBox="1"/>
          <p:nvPr/>
        </p:nvSpPr>
        <p:spPr>
          <a:xfrm>
            <a:off x="993075" y="2005025"/>
            <a:ext cx="1701000" cy="979500"/>
          </a:xfrm>
          <a:prstGeom prst="rect">
            <a:avLst/>
          </a:prstGeom>
          <a:solidFill>
            <a:srgbClr val="FF99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10-19</a:t>
            </a:r>
            <a:endParaRPr sz="4000">
              <a:solidFill>
                <a:schemeClr val="lt1"/>
              </a:solidFill>
              <a:latin typeface="Montserrat ExtraBold"/>
              <a:ea typeface="Montserrat ExtraBold"/>
              <a:cs typeface="Montserrat ExtraBold"/>
              <a:sym typeface="Montserrat ExtraBold"/>
            </a:endParaRPr>
          </a:p>
          <a:p>
            <a:pPr marL="0" lvl="0" indent="0" algn="ctr" rtl="0">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sz="1300" b="1">
              <a:solidFill>
                <a:schemeClr val="lt1"/>
              </a:solidFill>
              <a:latin typeface="Montserrat"/>
              <a:ea typeface="Montserrat"/>
              <a:cs typeface="Montserrat"/>
              <a:sym typeface="Montserrat"/>
            </a:endParaRPr>
          </a:p>
        </p:txBody>
      </p:sp>
      <p:sp>
        <p:nvSpPr>
          <p:cNvPr id="268" name="Google Shape;268;p34"/>
          <p:cNvSpPr txBox="1"/>
          <p:nvPr/>
        </p:nvSpPr>
        <p:spPr>
          <a:xfrm>
            <a:off x="993075" y="2984450"/>
            <a:ext cx="1701000" cy="676500"/>
          </a:xfrm>
          <a:prstGeom prst="rect">
            <a:avLst/>
          </a:prstGeom>
          <a:solidFill>
            <a:srgbClr val="9900FF"/>
          </a:solid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lang="en" sz="3000" b="1">
                <a:solidFill>
                  <a:schemeClr val="lt1"/>
                </a:solidFill>
                <a:latin typeface="Montserrat"/>
                <a:ea typeface="Montserrat"/>
                <a:cs typeface="Montserrat"/>
                <a:sym typeface="Montserrat"/>
              </a:rPr>
              <a:t>5%</a:t>
            </a:r>
            <a:endParaRPr sz="1500" b="1">
              <a:solidFill>
                <a:schemeClr val="lt1"/>
              </a:solidFill>
              <a:latin typeface="Montserrat"/>
              <a:ea typeface="Montserrat"/>
              <a:cs typeface="Montserrat"/>
              <a:sym typeface="Montserrat"/>
            </a:endParaRPr>
          </a:p>
          <a:p>
            <a:pPr marL="0" lvl="0" indent="0" algn="ctr" rtl="0">
              <a:lnSpc>
                <a:spcPct val="130000"/>
              </a:lnSpc>
              <a:spcBef>
                <a:spcPts val="0"/>
              </a:spcBef>
              <a:spcAft>
                <a:spcPts val="0"/>
              </a:spcAft>
              <a:buNone/>
            </a:pPr>
            <a:endParaRPr sz="1750" b="1">
              <a:solidFill>
                <a:schemeClr val="lt1"/>
              </a:solidFill>
              <a:highlight>
                <a:srgbClr val="FFFFFF"/>
              </a:highlight>
              <a:latin typeface="Montserrat"/>
              <a:ea typeface="Montserrat"/>
              <a:cs typeface="Montserrat"/>
              <a:sym typeface="Montserrat"/>
            </a:endParaRPr>
          </a:p>
          <a:p>
            <a:pPr marL="0" lvl="0" indent="0" algn="ctr" rtl="0">
              <a:lnSpc>
                <a:spcPct val="150000"/>
              </a:lnSpc>
              <a:spcBef>
                <a:spcPts val="1000"/>
              </a:spcBef>
              <a:spcAft>
                <a:spcPts val="0"/>
              </a:spcAft>
              <a:buNone/>
            </a:pPr>
            <a:endParaRPr sz="1300" b="1">
              <a:solidFill>
                <a:schemeClr val="lt1"/>
              </a:solidFill>
              <a:latin typeface="Montserrat"/>
              <a:ea typeface="Montserrat"/>
              <a:cs typeface="Montserrat"/>
              <a:sym typeface="Montserrat"/>
            </a:endParaRPr>
          </a:p>
        </p:txBody>
      </p:sp>
      <p:sp>
        <p:nvSpPr>
          <p:cNvPr id="269" name="Google Shape;269;p34"/>
          <p:cNvSpPr txBox="1"/>
          <p:nvPr/>
        </p:nvSpPr>
        <p:spPr>
          <a:xfrm>
            <a:off x="2750425" y="2005025"/>
            <a:ext cx="1777800" cy="979500"/>
          </a:xfrm>
          <a:prstGeom prst="rect">
            <a:avLst/>
          </a:prstGeom>
          <a:solidFill>
            <a:srgbClr val="FF99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20-49</a:t>
            </a:r>
            <a:endParaRPr sz="4000">
              <a:solidFill>
                <a:schemeClr val="lt1"/>
              </a:solidFill>
              <a:latin typeface="Montserrat ExtraBold"/>
              <a:ea typeface="Montserrat ExtraBold"/>
              <a:cs typeface="Montserrat ExtraBold"/>
              <a:sym typeface="Montserrat ExtraBold"/>
            </a:endParaRPr>
          </a:p>
          <a:p>
            <a:pPr marL="0" lvl="0" indent="0" algn="ctr" rtl="0">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sz="1300" b="1">
              <a:solidFill>
                <a:schemeClr val="lt1"/>
              </a:solidFill>
              <a:latin typeface="Montserrat"/>
              <a:ea typeface="Montserrat"/>
              <a:cs typeface="Montserrat"/>
              <a:sym typeface="Montserrat"/>
            </a:endParaRPr>
          </a:p>
        </p:txBody>
      </p:sp>
      <p:sp>
        <p:nvSpPr>
          <p:cNvPr id="270" name="Google Shape;270;p34"/>
          <p:cNvSpPr txBox="1"/>
          <p:nvPr/>
        </p:nvSpPr>
        <p:spPr>
          <a:xfrm>
            <a:off x="2750425" y="2984450"/>
            <a:ext cx="1777800" cy="676500"/>
          </a:xfrm>
          <a:prstGeom prst="rect">
            <a:avLst/>
          </a:prstGeom>
          <a:solidFill>
            <a:srgbClr val="9900FF"/>
          </a:solid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lang="en" sz="3000" b="1">
                <a:solidFill>
                  <a:schemeClr val="lt1"/>
                </a:solidFill>
                <a:latin typeface="Montserrat"/>
                <a:ea typeface="Montserrat"/>
                <a:cs typeface="Montserrat"/>
                <a:sym typeface="Montserrat"/>
              </a:rPr>
              <a:t>10%</a:t>
            </a:r>
            <a:endParaRPr sz="1500" b="1">
              <a:solidFill>
                <a:schemeClr val="lt1"/>
              </a:solidFill>
              <a:latin typeface="Montserrat"/>
              <a:ea typeface="Montserrat"/>
              <a:cs typeface="Montserrat"/>
              <a:sym typeface="Montserrat"/>
            </a:endParaRPr>
          </a:p>
          <a:p>
            <a:pPr marL="0" lvl="0" indent="0" algn="ctr" rtl="0">
              <a:lnSpc>
                <a:spcPct val="130000"/>
              </a:lnSpc>
              <a:spcBef>
                <a:spcPts val="0"/>
              </a:spcBef>
              <a:spcAft>
                <a:spcPts val="0"/>
              </a:spcAft>
              <a:buNone/>
            </a:pPr>
            <a:endParaRPr sz="1750" b="1">
              <a:solidFill>
                <a:schemeClr val="lt1"/>
              </a:solidFill>
              <a:highlight>
                <a:srgbClr val="FFFFFF"/>
              </a:highlight>
              <a:latin typeface="Montserrat"/>
              <a:ea typeface="Montserrat"/>
              <a:cs typeface="Montserrat"/>
              <a:sym typeface="Montserrat"/>
            </a:endParaRPr>
          </a:p>
          <a:p>
            <a:pPr marL="0" lvl="0" indent="0" algn="ctr" rtl="0">
              <a:lnSpc>
                <a:spcPct val="150000"/>
              </a:lnSpc>
              <a:spcBef>
                <a:spcPts val="1000"/>
              </a:spcBef>
              <a:spcAft>
                <a:spcPts val="0"/>
              </a:spcAft>
              <a:buNone/>
            </a:pPr>
            <a:endParaRPr sz="1300" b="1">
              <a:solidFill>
                <a:schemeClr val="lt1"/>
              </a:solidFill>
              <a:latin typeface="Montserrat"/>
              <a:ea typeface="Montserrat"/>
              <a:cs typeface="Montserrat"/>
              <a:sym typeface="Montserrat"/>
            </a:endParaRPr>
          </a:p>
        </p:txBody>
      </p:sp>
      <p:sp>
        <p:nvSpPr>
          <p:cNvPr id="271" name="Google Shape;271;p34"/>
          <p:cNvSpPr txBox="1"/>
          <p:nvPr/>
        </p:nvSpPr>
        <p:spPr>
          <a:xfrm>
            <a:off x="4584575" y="2005025"/>
            <a:ext cx="1777800" cy="979500"/>
          </a:xfrm>
          <a:prstGeom prst="rect">
            <a:avLst/>
          </a:prstGeom>
          <a:solidFill>
            <a:srgbClr val="FF99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50-99</a:t>
            </a:r>
            <a:endParaRPr sz="4000">
              <a:solidFill>
                <a:schemeClr val="lt1"/>
              </a:solidFill>
              <a:latin typeface="Montserrat ExtraBold"/>
              <a:ea typeface="Montserrat ExtraBold"/>
              <a:cs typeface="Montserrat ExtraBold"/>
              <a:sym typeface="Montserrat ExtraBold"/>
            </a:endParaRPr>
          </a:p>
          <a:p>
            <a:pPr marL="0" lvl="0" indent="0" algn="ctr" rtl="0">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sz="1300" b="1">
              <a:solidFill>
                <a:schemeClr val="lt1"/>
              </a:solidFill>
              <a:latin typeface="Montserrat"/>
              <a:ea typeface="Montserrat"/>
              <a:cs typeface="Montserrat"/>
              <a:sym typeface="Montserrat"/>
            </a:endParaRPr>
          </a:p>
        </p:txBody>
      </p:sp>
      <p:sp>
        <p:nvSpPr>
          <p:cNvPr id="272" name="Google Shape;272;p34"/>
          <p:cNvSpPr txBox="1"/>
          <p:nvPr/>
        </p:nvSpPr>
        <p:spPr>
          <a:xfrm>
            <a:off x="4584575" y="2984450"/>
            <a:ext cx="1777800" cy="676500"/>
          </a:xfrm>
          <a:prstGeom prst="rect">
            <a:avLst/>
          </a:prstGeom>
          <a:solidFill>
            <a:srgbClr val="9900FF"/>
          </a:solid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lang="en" sz="3000" b="1">
                <a:solidFill>
                  <a:schemeClr val="lt1"/>
                </a:solidFill>
                <a:latin typeface="Montserrat"/>
                <a:ea typeface="Montserrat"/>
                <a:cs typeface="Montserrat"/>
                <a:sym typeface="Montserrat"/>
              </a:rPr>
              <a:t>15%</a:t>
            </a:r>
            <a:endParaRPr sz="1500" b="1">
              <a:solidFill>
                <a:schemeClr val="lt1"/>
              </a:solidFill>
              <a:latin typeface="Montserrat"/>
              <a:ea typeface="Montserrat"/>
              <a:cs typeface="Montserrat"/>
              <a:sym typeface="Montserrat"/>
            </a:endParaRPr>
          </a:p>
          <a:p>
            <a:pPr marL="0" lvl="0" indent="0" algn="ctr" rtl="0">
              <a:lnSpc>
                <a:spcPct val="130000"/>
              </a:lnSpc>
              <a:spcBef>
                <a:spcPts val="0"/>
              </a:spcBef>
              <a:spcAft>
                <a:spcPts val="0"/>
              </a:spcAft>
              <a:buNone/>
            </a:pPr>
            <a:endParaRPr sz="1750" b="1">
              <a:solidFill>
                <a:schemeClr val="lt1"/>
              </a:solidFill>
              <a:highlight>
                <a:srgbClr val="FFFFFF"/>
              </a:highlight>
              <a:latin typeface="Montserrat"/>
              <a:ea typeface="Montserrat"/>
              <a:cs typeface="Montserrat"/>
              <a:sym typeface="Montserrat"/>
            </a:endParaRPr>
          </a:p>
          <a:p>
            <a:pPr marL="0" lvl="0" indent="0" algn="ctr" rtl="0">
              <a:lnSpc>
                <a:spcPct val="150000"/>
              </a:lnSpc>
              <a:spcBef>
                <a:spcPts val="1000"/>
              </a:spcBef>
              <a:spcAft>
                <a:spcPts val="0"/>
              </a:spcAft>
              <a:buNone/>
            </a:pPr>
            <a:endParaRPr sz="1300" b="1">
              <a:solidFill>
                <a:schemeClr val="lt1"/>
              </a:solidFill>
              <a:latin typeface="Montserrat"/>
              <a:ea typeface="Montserrat"/>
              <a:cs typeface="Montserrat"/>
              <a:sym typeface="Montserrat"/>
            </a:endParaRPr>
          </a:p>
        </p:txBody>
      </p:sp>
      <p:sp>
        <p:nvSpPr>
          <p:cNvPr id="273" name="Google Shape;273;p34"/>
          <p:cNvSpPr txBox="1"/>
          <p:nvPr/>
        </p:nvSpPr>
        <p:spPr>
          <a:xfrm>
            <a:off x="6418725" y="2005025"/>
            <a:ext cx="1732200" cy="979500"/>
          </a:xfrm>
          <a:prstGeom prst="rect">
            <a:avLst/>
          </a:prstGeom>
          <a:solidFill>
            <a:srgbClr val="FF99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100+</a:t>
            </a:r>
            <a:endParaRPr sz="4000">
              <a:solidFill>
                <a:schemeClr val="lt1"/>
              </a:solidFill>
              <a:latin typeface="Montserrat ExtraBold"/>
              <a:ea typeface="Montserrat ExtraBold"/>
              <a:cs typeface="Montserrat ExtraBold"/>
              <a:sym typeface="Montserrat ExtraBold"/>
            </a:endParaRPr>
          </a:p>
          <a:p>
            <a:pPr marL="0" lvl="0" indent="0" algn="ctr" rtl="0">
              <a:lnSpc>
                <a:spcPct val="10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TEAM NUMBERS</a:t>
            </a:r>
            <a:endParaRPr sz="1300" b="1">
              <a:solidFill>
                <a:schemeClr val="lt1"/>
              </a:solidFill>
              <a:latin typeface="Montserrat"/>
              <a:ea typeface="Montserrat"/>
              <a:cs typeface="Montserrat"/>
              <a:sym typeface="Montserrat"/>
            </a:endParaRPr>
          </a:p>
        </p:txBody>
      </p:sp>
      <p:sp>
        <p:nvSpPr>
          <p:cNvPr id="274" name="Google Shape;274;p34"/>
          <p:cNvSpPr txBox="1"/>
          <p:nvPr/>
        </p:nvSpPr>
        <p:spPr>
          <a:xfrm>
            <a:off x="6418725" y="2984450"/>
            <a:ext cx="1732200" cy="676500"/>
          </a:xfrm>
          <a:prstGeom prst="rect">
            <a:avLst/>
          </a:prstGeom>
          <a:solidFill>
            <a:srgbClr val="9900FF"/>
          </a:solid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 sz="1800">
                <a:solidFill>
                  <a:schemeClr val="lt1"/>
                </a:solidFill>
                <a:latin typeface="Montserrat ExtraBold"/>
                <a:ea typeface="Montserrat ExtraBold"/>
                <a:cs typeface="Montserrat ExtraBold"/>
                <a:sym typeface="Montserrat ExtraBold"/>
              </a:rPr>
              <a:t>SAVE </a:t>
            </a:r>
            <a:r>
              <a:rPr lang="en" sz="3000" b="1">
                <a:solidFill>
                  <a:schemeClr val="lt1"/>
                </a:solidFill>
                <a:latin typeface="Montserrat"/>
                <a:ea typeface="Montserrat"/>
                <a:cs typeface="Montserrat"/>
                <a:sym typeface="Montserrat"/>
              </a:rPr>
              <a:t>20%</a:t>
            </a:r>
            <a:endParaRPr sz="1500" b="1">
              <a:solidFill>
                <a:schemeClr val="lt1"/>
              </a:solidFill>
              <a:latin typeface="Montserrat"/>
              <a:ea typeface="Montserrat"/>
              <a:cs typeface="Montserrat"/>
              <a:sym typeface="Montserrat"/>
            </a:endParaRPr>
          </a:p>
          <a:p>
            <a:pPr marL="0" lvl="0" indent="0" algn="ctr" rtl="0">
              <a:lnSpc>
                <a:spcPct val="130000"/>
              </a:lnSpc>
              <a:spcBef>
                <a:spcPts val="0"/>
              </a:spcBef>
              <a:spcAft>
                <a:spcPts val="0"/>
              </a:spcAft>
              <a:buNone/>
            </a:pPr>
            <a:endParaRPr sz="1750" b="1">
              <a:solidFill>
                <a:schemeClr val="lt1"/>
              </a:solidFill>
              <a:highlight>
                <a:srgbClr val="FFFFFF"/>
              </a:highlight>
              <a:latin typeface="Montserrat"/>
              <a:ea typeface="Montserrat"/>
              <a:cs typeface="Montserrat"/>
              <a:sym typeface="Montserrat"/>
            </a:endParaRPr>
          </a:p>
          <a:p>
            <a:pPr marL="0" lvl="0" indent="0" algn="ctr" rtl="0">
              <a:lnSpc>
                <a:spcPct val="150000"/>
              </a:lnSpc>
              <a:spcBef>
                <a:spcPts val="1000"/>
              </a:spcBef>
              <a:spcAft>
                <a:spcPts val="0"/>
              </a:spcAft>
              <a:buNone/>
            </a:pPr>
            <a:endParaRPr sz="1300" b="1">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p:nvPr/>
        </p:nvSpPr>
        <p:spPr>
          <a:xfrm>
            <a:off x="1791975" y="292400"/>
            <a:ext cx="7128300" cy="1403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 sz="1800" b="1">
                <a:solidFill>
                  <a:schemeClr val="dk1"/>
                </a:solidFill>
                <a:latin typeface="Montserrat"/>
                <a:ea typeface="Montserrat"/>
                <a:cs typeface="Montserrat"/>
                <a:sym typeface="Montserrat"/>
              </a:rPr>
              <a:t>Volunteer Opportunities</a:t>
            </a:r>
            <a:endParaRPr sz="1000">
              <a:solidFill>
                <a:schemeClr val="dk1"/>
              </a:solidFill>
              <a:latin typeface="Roboto"/>
              <a:ea typeface="Roboto"/>
              <a:cs typeface="Roboto"/>
              <a:sym typeface="Roboto"/>
            </a:endParaRPr>
          </a:p>
          <a:p>
            <a:pPr marL="0" lvl="0" indent="0" algn="l" rtl="0">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Being a DI volunteer allows you to connect with a growing network of engaged and passionate individuals who believe that the power of creativity can impact the lives of our learners. To learn more about the various volunteer opportunities within DI, visit </a:t>
            </a:r>
            <a:r>
              <a:rPr lang="en" sz="900" u="sng">
                <a:solidFill>
                  <a:schemeClr val="hlink"/>
                </a:solidFill>
                <a:latin typeface="Montserrat Medium"/>
                <a:ea typeface="Montserrat Medium"/>
                <a:cs typeface="Montserrat Medium"/>
                <a:sym typeface="Montserrat Medium"/>
                <a:hlinkClick r:id="rId3"/>
              </a:rPr>
              <a:t>DestinationImagination.org/Volunteer</a:t>
            </a:r>
            <a:r>
              <a:rPr lang="en" sz="900">
                <a:solidFill>
                  <a:schemeClr val="dk1"/>
                </a:solidFill>
                <a:latin typeface="Montserrat Medium"/>
                <a:ea typeface="Montserrat Medium"/>
                <a:cs typeface="Montserrat Medium"/>
                <a:sym typeface="Montserrat Medium"/>
              </a:rPr>
              <a:t>. </a:t>
            </a:r>
            <a:r>
              <a:rPr lang="en" sz="900">
                <a:solidFill>
                  <a:schemeClr val="dk1"/>
                </a:solidFill>
                <a:latin typeface="Open Sans"/>
                <a:ea typeface="Open Sans"/>
                <a:cs typeface="Open Sans"/>
                <a:sym typeface="Open Sans"/>
              </a:rPr>
              <a:t> </a:t>
            </a:r>
            <a:endParaRPr sz="900">
              <a:latin typeface="Open Sans"/>
              <a:ea typeface="Open Sans"/>
              <a:cs typeface="Open Sans"/>
              <a:sym typeface="Open Sans"/>
            </a:endParaRPr>
          </a:p>
        </p:txBody>
      </p:sp>
      <p:sp>
        <p:nvSpPr>
          <p:cNvPr id="280" name="Google Shape;280;p35"/>
          <p:cNvSpPr/>
          <p:nvPr/>
        </p:nvSpPr>
        <p:spPr>
          <a:xfrm>
            <a:off x="8357700" y="4862700"/>
            <a:ext cx="786300" cy="280800"/>
          </a:xfrm>
          <a:prstGeom prst="rect">
            <a:avLst/>
          </a:prstGeom>
          <a:solidFill>
            <a:srgbClr val="00B1B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HOW</a:t>
            </a:r>
            <a:endParaRPr sz="1200" b="1">
              <a:solidFill>
                <a:schemeClr val="lt1"/>
              </a:solidFill>
              <a:latin typeface="Montserrat"/>
              <a:ea typeface="Montserrat"/>
              <a:cs typeface="Montserrat"/>
              <a:sym typeface="Montserrat"/>
            </a:endParaRPr>
          </a:p>
        </p:txBody>
      </p:sp>
      <p:pic>
        <p:nvPicPr>
          <p:cNvPr id="281" name="Google Shape;281;p35"/>
          <p:cNvPicPr preferRelativeResize="0"/>
          <p:nvPr/>
        </p:nvPicPr>
        <p:blipFill rotWithShape="1">
          <a:blip r:embed="rId4">
            <a:alphaModFix/>
          </a:blip>
          <a:srcRect l="39" r="39"/>
          <a:stretch/>
        </p:blipFill>
        <p:spPr>
          <a:xfrm>
            <a:off x="274937" y="190338"/>
            <a:ext cx="1250700" cy="1250700"/>
          </a:xfrm>
          <a:prstGeom prst="rect">
            <a:avLst/>
          </a:prstGeom>
          <a:noFill/>
          <a:ln>
            <a:noFill/>
          </a:ln>
        </p:spPr>
      </p:pic>
      <p:pic>
        <p:nvPicPr>
          <p:cNvPr id="282" name="Google Shape;282;p35"/>
          <p:cNvPicPr preferRelativeResize="0"/>
          <p:nvPr/>
        </p:nvPicPr>
        <p:blipFill>
          <a:blip r:embed="rId5">
            <a:alphaModFix/>
          </a:blip>
          <a:stretch>
            <a:fillRect/>
          </a:stretch>
        </p:blipFill>
        <p:spPr>
          <a:xfrm>
            <a:off x="6052151" y="1957475"/>
            <a:ext cx="2643849" cy="2643849"/>
          </a:xfrm>
          <a:prstGeom prst="rect">
            <a:avLst/>
          </a:prstGeom>
          <a:noFill/>
          <a:ln>
            <a:noFill/>
          </a:ln>
        </p:spPr>
      </p:pic>
      <p:pic>
        <p:nvPicPr>
          <p:cNvPr id="283" name="Google Shape;283;p35"/>
          <p:cNvPicPr preferRelativeResize="0"/>
          <p:nvPr/>
        </p:nvPicPr>
        <p:blipFill>
          <a:blip r:embed="rId6">
            <a:alphaModFix/>
          </a:blip>
          <a:stretch>
            <a:fillRect/>
          </a:stretch>
        </p:blipFill>
        <p:spPr>
          <a:xfrm>
            <a:off x="3250061" y="1957475"/>
            <a:ext cx="2643849" cy="2643850"/>
          </a:xfrm>
          <a:prstGeom prst="rect">
            <a:avLst/>
          </a:prstGeom>
          <a:noFill/>
          <a:ln>
            <a:noFill/>
          </a:ln>
        </p:spPr>
      </p:pic>
      <p:pic>
        <p:nvPicPr>
          <p:cNvPr id="284" name="Google Shape;284;p35"/>
          <p:cNvPicPr preferRelativeResize="0"/>
          <p:nvPr/>
        </p:nvPicPr>
        <p:blipFill>
          <a:blip r:embed="rId7">
            <a:alphaModFix/>
          </a:blip>
          <a:stretch>
            <a:fillRect/>
          </a:stretch>
        </p:blipFill>
        <p:spPr>
          <a:xfrm>
            <a:off x="448000" y="1957475"/>
            <a:ext cx="2643849" cy="2643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6"/>
          <p:cNvPicPr preferRelativeResize="0"/>
          <p:nvPr/>
        </p:nvPicPr>
        <p:blipFill rotWithShape="1">
          <a:blip r:embed="rId3">
            <a:alphaModFix/>
          </a:blip>
          <a:srcRect/>
          <a:stretch/>
        </p:blipFill>
        <p:spPr>
          <a:xfrm>
            <a:off x="349200" y="264600"/>
            <a:ext cx="1102175" cy="1102172"/>
          </a:xfrm>
          <a:prstGeom prst="rect">
            <a:avLst/>
          </a:prstGeom>
          <a:noFill/>
          <a:ln>
            <a:noFill/>
          </a:ln>
        </p:spPr>
      </p:pic>
      <p:sp>
        <p:nvSpPr>
          <p:cNvPr id="290" name="Google Shape;290;p36"/>
          <p:cNvSpPr txBox="1"/>
          <p:nvPr/>
        </p:nvSpPr>
        <p:spPr>
          <a:xfrm>
            <a:off x="1791975" y="292400"/>
            <a:ext cx="7128300" cy="3344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 sz="1800" b="1">
                <a:solidFill>
                  <a:schemeClr val="dk1"/>
                </a:solidFill>
                <a:latin typeface="Montserrat"/>
                <a:ea typeface="Montserrat"/>
                <a:cs typeface="Montserrat"/>
                <a:sym typeface="Montserrat"/>
              </a:rPr>
              <a:t>Questions</a:t>
            </a:r>
            <a:endParaRPr sz="1000">
              <a:solidFill>
                <a:schemeClr val="dk1"/>
              </a:solidFill>
              <a:latin typeface="Roboto"/>
              <a:ea typeface="Roboto"/>
              <a:cs typeface="Roboto"/>
              <a:sym typeface="Roboto"/>
            </a:endParaRPr>
          </a:p>
          <a:p>
            <a:pPr marL="0" lvl="0" indent="0" algn="l" rtl="0">
              <a:lnSpc>
                <a:spcPct val="150000"/>
              </a:lnSpc>
              <a:spcBef>
                <a:spcPts val="1000"/>
              </a:spcBef>
              <a:spcAft>
                <a:spcPts val="0"/>
              </a:spcAft>
              <a:buNone/>
            </a:pPr>
            <a:r>
              <a:rPr lang="en" sz="1100">
                <a:solidFill>
                  <a:schemeClr val="dk1"/>
                </a:solidFill>
                <a:latin typeface="Montserrat Medium"/>
                <a:ea typeface="Montserrat Medium"/>
                <a:cs typeface="Montserrat Medium"/>
                <a:sym typeface="Montserrat Medium"/>
              </a:rPr>
              <a:t>Thank you! For additional information, please contact:</a:t>
            </a:r>
            <a:endParaRPr sz="1100">
              <a:solidFill>
                <a:schemeClr val="dk1"/>
              </a:solidFill>
              <a:latin typeface="Montserrat Medium"/>
              <a:ea typeface="Montserrat Medium"/>
              <a:cs typeface="Montserrat Medium"/>
              <a:sym typeface="Montserrat Medium"/>
            </a:endParaRPr>
          </a:p>
          <a:p>
            <a:pPr marL="0" lvl="0" indent="0" algn="l" rtl="0">
              <a:lnSpc>
                <a:spcPct val="150000"/>
              </a:lnSpc>
              <a:spcBef>
                <a:spcPts val="100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p:txBody>
      </p:sp>
      <p:sp>
        <p:nvSpPr>
          <p:cNvPr id="291" name="Google Shape;291;p36"/>
          <p:cNvSpPr/>
          <p:nvPr/>
        </p:nvSpPr>
        <p:spPr>
          <a:xfrm>
            <a:off x="8357700" y="4862700"/>
            <a:ext cx="786300" cy="280800"/>
          </a:xfrm>
          <a:prstGeom prst="rect">
            <a:avLst/>
          </a:prstGeom>
          <a:solidFill>
            <a:srgbClr val="00B1B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HOW</a:t>
            </a:r>
            <a:endParaRPr sz="1200" b="1">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1671000" y="381025"/>
            <a:ext cx="3674700" cy="11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latin typeface="Montserrat"/>
                <a:ea typeface="Montserrat"/>
                <a:cs typeface="Montserrat"/>
                <a:sym typeface="Montserrat"/>
              </a:rPr>
              <a:t>What is </a:t>
            </a:r>
            <a:br>
              <a:rPr lang="en" sz="2000" b="1">
                <a:latin typeface="Montserrat"/>
                <a:ea typeface="Montserrat"/>
                <a:cs typeface="Montserrat"/>
                <a:sym typeface="Montserrat"/>
              </a:rPr>
            </a:br>
            <a:r>
              <a:rPr lang="en" sz="2000" b="1">
                <a:latin typeface="Montserrat"/>
                <a:ea typeface="Montserrat"/>
                <a:cs typeface="Montserrat"/>
                <a:sym typeface="Montserrat"/>
              </a:rPr>
              <a:t>Destination</a:t>
            </a:r>
            <a:br>
              <a:rPr lang="en" sz="2000" b="1">
                <a:latin typeface="Montserrat"/>
                <a:ea typeface="Montserrat"/>
                <a:cs typeface="Montserrat"/>
                <a:sym typeface="Montserrat"/>
              </a:rPr>
            </a:br>
            <a:r>
              <a:rPr lang="en" sz="2000" b="1">
                <a:latin typeface="Montserrat"/>
                <a:ea typeface="Montserrat"/>
                <a:cs typeface="Montserrat"/>
                <a:sym typeface="Montserrat"/>
              </a:rPr>
              <a:t>Imagination?</a:t>
            </a:r>
            <a:endParaRPr sz="2000">
              <a:latin typeface="Montserrat ExtraBold"/>
              <a:ea typeface="Montserrat ExtraBold"/>
              <a:cs typeface="Montserrat ExtraBold"/>
              <a:sym typeface="Montserrat ExtraBold"/>
            </a:endParaRPr>
          </a:p>
        </p:txBody>
      </p:sp>
      <p:pic>
        <p:nvPicPr>
          <p:cNvPr id="79" name="Google Shape;79;p15"/>
          <p:cNvPicPr preferRelativeResize="0"/>
          <p:nvPr/>
        </p:nvPicPr>
        <p:blipFill rotWithShape="1">
          <a:blip r:embed="rId3">
            <a:alphaModFix/>
          </a:blip>
          <a:srcRect/>
          <a:stretch/>
        </p:blipFill>
        <p:spPr>
          <a:xfrm>
            <a:off x="349200" y="344875"/>
            <a:ext cx="1102175" cy="1102175"/>
          </a:xfrm>
          <a:prstGeom prst="rect">
            <a:avLst/>
          </a:prstGeom>
          <a:noFill/>
          <a:ln>
            <a:noFill/>
          </a:ln>
        </p:spPr>
      </p:pic>
      <p:sp>
        <p:nvSpPr>
          <p:cNvPr id="80" name="Google Shape;80;p15"/>
          <p:cNvSpPr txBox="1"/>
          <p:nvPr/>
        </p:nvSpPr>
        <p:spPr>
          <a:xfrm>
            <a:off x="349200" y="1909050"/>
            <a:ext cx="3355572" cy="28524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dk1"/>
              </a:buClr>
              <a:buSzPts val="1200"/>
              <a:buFont typeface="Montserrat Medium"/>
              <a:buChar char="●"/>
            </a:pPr>
            <a:r>
              <a:rPr lang="en" sz="1200" dirty="0">
                <a:solidFill>
                  <a:schemeClr val="dk1"/>
                </a:solidFill>
                <a:latin typeface="Montserrat Medium"/>
                <a:ea typeface="Montserrat Medium"/>
                <a:cs typeface="Montserrat Medium"/>
                <a:sym typeface="Montserrat Medium"/>
              </a:rPr>
              <a:t>Destination Imagination (DI) is an educational nonprofit.</a:t>
            </a:r>
            <a:endParaRPr sz="1200" dirty="0">
              <a:solidFill>
                <a:schemeClr val="dk1"/>
              </a:solidFill>
              <a:latin typeface="Montserrat Medium"/>
              <a:ea typeface="Montserrat Medium"/>
              <a:cs typeface="Montserrat Medium"/>
              <a:sym typeface="Montserrat Medium"/>
            </a:endParaRPr>
          </a:p>
          <a:p>
            <a:pPr marL="457200" lvl="0" indent="-304800" algn="l" rtl="0">
              <a:lnSpc>
                <a:spcPct val="150000"/>
              </a:lnSpc>
              <a:spcBef>
                <a:spcPts val="0"/>
              </a:spcBef>
              <a:spcAft>
                <a:spcPts val="0"/>
              </a:spcAft>
              <a:buClr>
                <a:schemeClr val="dk1"/>
              </a:buClr>
              <a:buSzPts val="1200"/>
              <a:buFont typeface="Montserrat Medium"/>
              <a:buChar char="●"/>
            </a:pPr>
            <a:r>
              <a:rPr lang="en" sz="1200" dirty="0">
                <a:solidFill>
                  <a:schemeClr val="dk1"/>
                </a:solidFill>
                <a:latin typeface="Montserrat Medium"/>
                <a:ea typeface="Montserrat Medium"/>
                <a:cs typeface="Montserrat Medium"/>
                <a:sym typeface="Montserrat Medium"/>
              </a:rPr>
              <a:t>Our mission is to inspire and equip youth to imagine and innovate through the creative process.</a:t>
            </a:r>
            <a:endParaRPr sz="1200" dirty="0">
              <a:solidFill>
                <a:schemeClr val="dk1"/>
              </a:solidFill>
              <a:latin typeface="Montserrat Medium"/>
              <a:ea typeface="Montserrat Medium"/>
              <a:cs typeface="Montserrat Medium"/>
              <a:sym typeface="Montserrat Medium"/>
            </a:endParaRPr>
          </a:p>
          <a:p>
            <a:pPr marL="457200" lvl="0" indent="-304800" algn="l" rtl="0">
              <a:lnSpc>
                <a:spcPct val="150000"/>
              </a:lnSpc>
              <a:spcBef>
                <a:spcPts val="0"/>
              </a:spcBef>
              <a:spcAft>
                <a:spcPts val="0"/>
              </a:spcAft>
              <a:buClr>
                <a:schemeClr val="dk1"/>
              </a:buClr>
              <a:buSzPts val="1200"/>
              <a:buFont typeface="Montserrat Medium"/>
              <a:buChar char="●"/>
            </a:pPr>
            <a:r>
              <a:rPr lang="en" sz="1200" dirty="0">
                <a:solidFill>
                  <a:schemeClr val="dk1"/>
                </a:solidFill>
                <a:latin typeface="Montserrat Medium"/>
                <a:ea typeface="Montserrat Medium"/>
                <a:cs typeface="Montserrat Medium"/>
                <a:sym typeface="Montserrat Medium"/>
              </a:rPr>
              <a:t>We want to ignite the power of ALL youth to be the creative and collaborative innovators of tomorrow.</a:t>
            </a:r>
            <a:endParaRPr sz="1200" dirty="0">
              <a:solidFill>
                <a:schemeClr val="dk1"/>
              </a:solidFill>
              <a:latin typeface="Montserrat Medium"/>
              <a:ea typeface="Montserrat Medium"/>
              <a:cs typeface="Montserrat Medium"/>
              <a:sym typeface="Montserrat Medium"/>
            </a:endParaRPr>
          </a:p>
        </p:txBody>
      </p:sp>
      <p:grpSp>
        <p:nvGrpSpPr>
          <p:cNvPr id="81" name="Google Shape;81;p15"/>
          <p:cNvGrpSpPr/>
          <p:nvPr/>
        </p:nvGrpSpPr>
        <p:grpSpPr>
          <a:xfrm>
            <a:off x="4267650" y="618288"/>
            <a:ext cx="4282750" cy="4143163"/>
            <a:chOff x="4526425" y="259363"/>
            <a:chExt cx="4282750" cy="4143163"/>
          </a:xfrm>
        </p:grpSpPr>
        <p:pic>
          <p:nvPicPr>
            <p:cNvPr id="82" name="Google Shape;82;p15"/>
            <p:cNvPicPr preferRelativeResize="0"/>
            <p:nvPr/>
          </p:nvPicPr>
          <p:blipFill>
            <a:blip r:embed="rId4">
              <a:alphaModFix/>
            </a:blip>
            <a:stretch>
              <a:fillRect/>
            </a:stretch>
          </p:blipFill>
          <p:spPr>
            <a:xfrm>
              <a:off x="4946925" y="2580675"/>
              <a:ext cx="683300" cy="683300"/>
            </a:xfrm>
            <a:prstGeom prst="rect">
              <a:avLst/>
            </a:prstGeom>
            <a:noFill/>
            <a:ln>
              <a:noFill/>
            </a:ln>
          </p:spPr>
        </p:pic>
        <p:grpSp>
          <p:nvGrpSpPr>
            <p:cNvPr id="83" name="Google Shape;83;p15"/>
            <p:cNvGrpSpPr/>
            <p:nvPr/>
          </p:nvGrpSpPr>
          <p:grpSpPr>
            <a:xfrm>
              <a:off x="5821638" y="259363"/>
              <a:ext cx="1692300" cy="1068063"/>
              <a:chOff x="6174413" y="169163"/>
              <a:chExt cx="1692300" cy="1068063"/>
            </a:xfrm>
          </p:grpSpPr>
          <p:pic>
            <p:nvPicPr>
              <p:cNvPr id="84" name="Google Shape;84;p15"/>
              <p:cNvPicPr preferRelativeResize="0"/>
              <p:nvPr/>
            </p:nvPicPr>
            <p:blipFill>
              <a:blip r:embed="rId5">
                <a:alphaModFix/>
              </a:blip>
              <a:stretch>
                <a:fillRect/>
              </a:stretch>
            </p:blipFill>
            <p:spPr>
              <a:xfrm>
                <a:off x="6689625" y="169163"/>
                <a:ext cx="683300" cy="683300"/>
              </a:xfrm>
              <a:prstGeom prst="rect">
                <a:avLst/>
              </a:prstGeom>
              <a:noFill/>
              <a:ln>
                <a:noFill/>
              </a:ln>
            </p:spPr>
          </p:pic>
          <p:sp>
            <p:nvSpPr>
              <p:cNvPr id="85" name="Google Shape;85;p15"/>
              <p:cNvSpPr txBox="1"/>
              <p:nvPr/>
            </p:nvSpPr>
            <p:spPr>
              <a:xfrm>
                <a:off x="6174413" y="862225"/>
                <a:ext cx="16923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Self-Confidence</a:t>
                </a:r>
                <a:endParaRPr>
                  <a:latin typeface="Montserrat SemiBold"/>
                  <a:ea typeface="Montserrat SemiBold"/>
                  <a:cs typeface="Montserrat SemiBold"/>
                  <a:sym typeface="Montserrat SemiBold"/>
                </a:endParaRPr>
              </a:p>
            </p:txBody>
          </p:sp>
        </p:grpSp>
        <p:grpSp>
          <p:nvGrpSpPr>
            <p:cNvPr id="86" name="Google Shape;86;p15"/>
            <p:cNvGrpSpPr/>
            <p:nvPr/>
          </p:nvGrpSpPr>
          <p:grpSpPr>
            <a:xfrm>
              <a:off x="5821650" y="1606779"/>
              <a:ext cx="1692300" cy="1258196"/>
              <a:chOff x="4861350" y="1206129"/>
              <a:chExt cx="1692300" cy="1258196"/>
            </a:xfrm>
          </p:grpSpPr>
          <p:pic>
            <p:nvPicPr>
              <p:cNvPr id="87" name="Google Shape;87;p15"/>
              <p:cNvPicPr preferRelativeResize="0"/>
              <p:nvPr/>
            </p:nvPicPr>
            <p:blipFill>
              <a:blip r:embed="rId6">
                <a:alphaModFix/>
              </a:blip>
              <a:stretch>
                <a:fillRect/>
              </a:stretch>
            </p:blipFill>
            <p:spPr>
              <a:xfrm>
                <a:off x="5365840" y="1206129"/>
                <a:ext cx="683300" cy="685483"/>
              </a:xfrm>
              <a:prstGeom prst="rect">
                <a:avLst/>
              </a:prstGeom>
              <a:noFill/>
              <a:ln>
                <a:noFill/>
              </a:ln>
            </p:spPr>
          </p:pic>
          <p:sp>
            <p:nvSpPr>
              <p:cNvPr id="88" name="Google Shape;88;p15"/>
              <p:cNvSpPr txBox="1"/>
              <p:nvPr/>
            </p:nvSpPr>
            <p:spPr>
              <a:xfrm>
                <a:off x="4861350" y="1891625"/>
                <a:ext cx="1692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Creative &amp; Critical Thinking</a:t>
                </a:r>
                <a:endParaRPr>
                  <a:latin typeface="Montserrat SemiBold"/>
                  <a:ea typeface="Montserrat SemiBold"/>
                  <a:cs typeface="Montserrat SemiBold"/>
                  <a:sym typeface="Montserrat SemiBold"/>
                </a:endParaRPr>
              </a:p>
            </p:txBody>
          </p:sp>
        </p:grpSp>
        <p:grpSp>
          <p:nvGrpSpPr>
            <p:cNvPr id="89" name="Google Shape;89;p15"/>
            <p:cNvGrpSpPr/>
            <p:nvPr/>
          </p:nvGrpSpPr>
          <p:grpSpPr>
            <a:xfrm>
              <a:off x="7542875" y="1099150"/>
              <a:ext cx="1008300" cy="1258200"/>
              <a:chOff x="7833200" y="1090225"/>
              <a:chExt cx="1008300" cy="1258200"/>
            </a:xfrm>
          </p:grpSpPr>
          <p:pic>
            <p:nvPicPr>
              <p:cNvPr id="90" name="Google Shape;90;p15"/>
              <p:cNvPicPr preferRelativeResize="0"/>
              <p:nvPr/>
            </p:nvPicPr>
            <p:blipFill>
              <a:blip r:embed="rId7">
                <a:alphaModFix/>
              </a:blip>
              <a:stretch>
                <a:fillRect/>
              </a:stretch>
            </p:blipFill>
            <p:spPr>
              <a:xfrm>
                <a:off x="7995690" y="1090225"/>
                <a:ext cx="683300" cy="685500"/>
              </a:xfrm>
              <a:prstGeom prst="rect">
                <a:avLst/>
              </a:prstGeom>
              <a:noFill/>
              <a:ln>
                <a:noFill/>
              </a:ln>
            </p:spPr>
          </p:pic>
          <p:sp>
            <p:nvSpPr>
              <p:cNvPr id="91" name="Google Shape;91;p15"/>
              <p:cNvSpPr txBox="1"/>
              <p:nvPr/>
            </p:nvSpPr>
            <p:spPr>
              <a:xfrm>
                <a:off x="7833200" y="1775725"/>
                <a:ext cx="1008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Team Building</a:t>
                </a:r>
                <a:endParaRPr>
                  <a:latin typeface="Montserrat SemiBold"/>
                  <a:ea typeface="Montserrat SemiBold"/>
                  <a:cs typeface="Montserrat SemiBold"/>
                  <a:sym typeface="Montserrat SemiBold"/>
                </a:endParaRPr>
              </a:p>
            </p:txBody>
          </p:sp>
        </p:grpSp>
        <p:grpSp>
          <p:nvGrpSpPr>
            <p:cNvPr id="92" name="Google Shape;92;p15"/>
            <p:cNvGrpSpPr/>
            <p:nvPr/>
          </p:nvGrpSpPr>
          <p:grpSpPr>
            <a:xfrm>
              <a:off x="4659475" y="1099154"/>
              <a:ext cx="1258200" cy="1258196"/>
              <a:chOff x="5431550" y="3098629"/>
              <a:chExt cx="1258200" cy="1258196"/>
            </a:xfrm>
          </p:grpSpPr>
          <p:pic>
            <p:nvPicPr>
              <p:cNvPr id="93" name="Google Shape;93;p15"/>
              <p:cNvPicPr preferRelativeResize="0"/>
              <p:nvPr/>
            </p:nvPicPr>
            <p:blipFill>
              <a:blip r:embed="rId8">
                <a:alphaModFix/>
              </a:blip>
              <a:stretch>
                <a:fillRect/>
              </a:stretch>
            </p:blipFill>
            <p:spPr>
              <a:xfrm>
                <a:off x="5718990" y="3098629"/>
                <a:ext cx="683300" cy="685483"/>
              </a:xfrm>
              <a:prstGeom prst="rect">
                <a:avLst/>
              </a:prstGeom>
              <a:noFill/>
              <a:ln>
                <a:noFill/>
              </a:ln>
            </p:spPr>
          </p:pic>
          <p:sp>
            <p:nvSpPr>
              <p:cNvPr id="94" name="Google Shape;94;p15"/>
              <p:cNvSpPr txBox="1"/>
              <p:nvPr/>
            </p:nvSpPr>
            <p:spPr>
              <a:xfrm>
                <a:off x="5431550" y="3784125"/>
                <a:ext cx="125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Problem Solving</a:t>
                </a:r>
                <a:endParaRPr>
                  <a:latin typeface="Montserrat SemiBold"/>
                  <a:ea typeface="Montserrat SemiBold"/>
                  <a:cs typeface="Montserrat SemiBold"/>
                  <a:sym typeface="Montserrat SemiBold"/>
                </a:endParaRPr>
              </a:p>
            </p:txBody>
          </p:sp>
        </p:grpSp>
        <p:sp>
          <p:nvSpPr>
            <p:cNvPr id="95" name="Google Shape;95;p15"/>
            <p:cNvSpPr txBox="1"/>
            <p:nvPr/>
          </p:nvSpPr>
          <p:spPr>
            <a:xfrm>
              <a:off x="4526425" y="3257125"/>
              <a:ext cx="15243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Perseverance</a:t>
              </a:r>
              <a:endParaRPr>
                <a:latin typeface="Montserrat SemiBold"/>
                <a:ea typeface="Montserrat SemiBold"/>
                <a:cs typeface="Montserrat SemiBold"/>
                <a:sym typeface="Montserrat SemiBold"/>
              </a:endParaRPr>
            </a:p>
          </p:txBody>
        </p:sp>
        <p:grpSp>
          <p:nvGrpSpPr>
            <p:cNvPr id="96" name="Google Shape;96;p15"/>
            <p:cNvGrpSpPr/>
            <p:nvPr/>
          </p:nvGrpSpPr>
          <p:grpSpPr>
            <a:xfrm>
              <a:off x="7284875" y="2580675"/>
              <a:ext cx="1524300" cy="1249150"/>
              <a:chOff x="7100175" y="2580675"/>
              <a:chExt cx="1524300" cy="1249150"/>
            </a:xfrm>
          </p:grpSpPr>
          <p:pic>
            <p:nvPicPr>
              <p:cNvPr id="97" name="Google Shape;97;p15"/>
              <p:cNvPicPr preferRelativeResize="0"/>
              <p:nvPr/>
            </p:nvPicPr>
            <p:blipFill>
              <a:blip r:embed="rId9">
                <a:alphaModFix/>
              </a:blip>
              <a:stretch>
                <a:fillRect/>
              </a:stretch>
            </p:blipFill>
            <p:spPr>
              <a:xfrm>
                <a:off x="7520675" y="2580675"/>
                <a:ext cx="683300" cy="683300"/>
              </a:xfrm>
              <a:prstGeom prst="rect">
                <a:avLst/>
              </a:prstGeom>
              <a:noFill/>
              <a:ln>
                <a:noFill/>
              </a:ln>
            </p:spPr>
          </p:pic>
          <p:sp>
            <p:nvSpPr>
              <p:cNvPr id="98" name="Google Shape;98;p15"/>
              <p:cNvSpPr txBox="1"/>
              <p:nvPr/>
            </p:nvSpPr>
            <p:spPr>
              <a:xfrm>
                <a:off x="7100175" y="3257125"/>
                <a:ext cx="1524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Project Management</a:t>
                </a:r>
                <a:endParaRPr>
                  <a:latin typeface="Montserrat SemiBold"/>
                  <a:ea typeface="Montserrat SemiBold"/>
                  <a:cs typeface="Montserrat SemiBold"/>
                  <a:sym typeface="Montserrat SemiBold"/>
                </a:endParaRPr>
              </a:p>
            </p:txBody>
          </p:sp>
        </p:grpSp>
        <p:grpSp>
          <p:nvGrpSpPr>
            <p:cNvPr id="99" name="Google Shape;99;p15"/>
            <p:cNvGrpSpPr/>
            <p:nvPr/>
          </p:nvGrpSpPr>
          <p:grpSpPr>
            <a:xfrm>
              <a:off x="6163650" y="3200729"/>
              <a:ext cx="1008300" cy="1201796"/>
              <a:chOff x="6453975" y="3316704"/>
              <a:chExt cx="1008300" cy="1201796"/>
            </a:xfrm>
          </p:grpSpPr>
          <p:pic>
            <p:nvPicPr>
              <p:cNvPr id="100" name="Google Shape;100;p15"/>
              <p:cNvPicPr preferRelativeResize="0"/>
              <p:nvPr/>
            </p:nvPicPr>
            <p:blipFill>
              <a:blip r:embed="rId10">
                <a:alphaModFix/>
              </a:blip>
              <a:stretch>
                <a:fillRect/>
              </a:stretch>
            </p:blipFill>
            <p:spPr>
              <a:xfrm>
                <a:off x="6616478" y="3316704"/>
                <a:ext cx="683300" cy="685483"/>
              </a:xfrm>
              <a:prstGeom prst="rect">
                <a:avLst/>
              </a:prstGeom>
              <a:noFill/>
              <a:ln>
                <a:noFill/>
              </a:ln>
            </p:spPr>
          </p:pic>
          <p:sp>
            <p:nvSpPr>
              <p:cNvPr id="101" name="Google Shape;101;p15"/>
              <p:cNvSpPr txBox="1"/>
              <p:nvPr/>
            </p:nvSpPr>
            <p:spPr>
              <a:xfrm>
                <a:off x="6453975" y="3945800"/>
                <a:ext cx="1008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Risk Taking</a:t>
                </a:r>
                <a:endParaRPr>
                  <a:latin typeface="Montserrat SemiBold"/>
                  <a:ea typeface="Montserrat SemiBold"/>
                  <a:cs typeface="Montserrat SemiBold"/>
                  <a:sym typeface="Montserrat SemiBold"/>
                </a:endParaRPr>
              </a:p>
            </p:txBody>
          </p:sp>
        </p:grpSp>
      </p:grpSp>
      <p:sp>
        <p:nvSpPr>
          <p:cNvPr id="102" name="Google Shape;102;p15"/>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4000500" y="144325"/>
            <a:ext cx="5143500" cy="4855075"/>
          </a:xfrm>
          <a:prstGeom prst="rect">
            <a:avLst/>
          </a:prstGeom>
          <a:noFill/>
          <a:ln>
            <a:noFill/>
          </a:ln>
        </p:spPr>
      </p:pic>
      <p:sp>
        <p:nvSpPr>
          <p:cNvPr id="108" name="Google Shape;108;p16"/>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sp>
        <p:nvSpPr>
          <p:cNvPr id="109" name="Google Shape;109;p16"/>
          <p:cNvSpPr txBox="1"/>
          <p:nvPr/>
        </p:nvSpPr>
        <p:spPr>
          <a:xfrm>
            <a:off x="280625" y="1652300"/>
            <a:ext cx="3521100" cy="33471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DI’s Challenge Experience is a project-based academic competition in which students work in teams to solve open-ended Challenges.</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Each of our seven, annual Team Challenges has a different educational focus:</a:t>
            </a:r>
            <a:endParaRPr sz="1000">
              <a:solidFill>
                <a:schemeClr val="dk1"/>
              </a:solidFill>
              <a:latin typeface="Montserrat Medium"/>
              <a:ea typeface="Montserrat Medium"/>
              <a:cs typeface="Montserrat Medium"/>
              <a:sym typeface="Montserrat Medium"/>
            </a:endParaRPr>
          </a:p>
          <a:p>
            <a:pPr marL="914400" lvl="1"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Scientific</a:t>
            </a:r>
            <a:endParaRPr sz="1000">
              <a:solidFill>
                <a:schemeClr val="dk1"/>
              </a:solidFill>
              <a:latin typeface="Montserrat Medium"/>
              <a:ea typeface="Montserrat Medium"/>
              <a:cs typeface="Montserrat Medium"/>
              <a:sym typeface="Montserrat Medium"/>
            </a:endParaRPr>
          </a:p>
          <a:p>
            <a:pPr marL="914400" lvl="1"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Technical</a:t>
            </a:r>
            <a:endParaRPr sz="1000">
              <a:solidFill>
                <a:schemeClr val="dk1"/>
              </a:solidFill>
              <a:latin typeface="Montserrat Medium"/>
              <a:ea typeface="Montserrat Medium"/>
              <a:cs typeface="Montserrat Medium"/>
              <a:sym typeface="Montserrat Medium"/>
            </a:endParaRPr>
          </a:p>
          <a:p>
            <a:pPr marL="914400" lvl="1"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Engineering</a:t>
            </a:r>
            <a:endParaRPr sz="1000">
              <a:solidFill>
                <a:schemeClr val="dk1"/>
              </a:solidFill>
              <a:latin typeface="Montserrat Medium"/>
              <a:ea typeface="Montserrat Medium"/>
              <a:cs typeface="Montserrat Medium"/>
              <a:sym typeface="Montserrat Medium"/>
            </a:endParaRPr>
          </a:p>
          <a:p>
            <a:pPr marL="914400" lvl="1"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Fine Arts</a:t>
            </a:r>
            <a:endParaRPr sz="1000">
              <a:solidFill>
                <a:schemeClr val="dk1"/>
              </a:solidFill>
              <a:latin typeface="Montserrat Medium"/>
              <a:ea typeface="Montserrat Medium"/>
              <a:cs typeface="Montserrat Medium"/>
              <a:sym typeface="Montserrat Medium"/>
            </a:endParaRPr>
          </a:p>
          <a:p>
            <a:pPr marL="914400" lvl="1"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Improvisational</a:t>
            </a:r>
            <a:endParaRPr sz="1000">
              <a:solidFill>
                <a:schemeClr val="dk1"/>
              </a:solidFill>
              <a:latin typeface="Montserrat Medium"/>
              <a:ea typeface="Montserrat Medium"/>
              <a:cs typeface="Montserrat Medium"/>
              <a:sym typeface="Montserrat Medium"/>
            </a:endParaRPr>
          </a:p>
          <a:p>
            <a:pPr marL="914400" lvl="1"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Service Learning</a:t>
            </a:r>
            <a:endParaRPr sz="1000">
              <a:solidFill>
                <a:schemeClr val="dk1"/>
              </a:solidFill>
              <a:latin typeface="Montserrat Medium"/>
              <a:ea typeface="Montserrat Medium"/>
              <a:cs typeface="Montserrat Medium"/>
              <a:sym typeface="Montserrat Medium"/>
            </a:endParaRPr>
          </a:p>
          <a:p>
            <a:pPr marL="914400" lvl="1"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Early Learning</a:t>
            </a:r>
            <a:endParaRPr sz="1000">
              <a:solidFill>
                <a:schemeClr val="dk1"/>
              </a:solidFill>
              <a:latin typeface="Montserrat Medium"/>
              <a:ea typeface="Montserrat Medium"/>
              <a:cs typeface="Montserrat Medium"/>
              <a:sym typeface="Montserrat Medium"/>
            </a:endParaRPr>
          </a:p>
        </p:txBody>
      </p:sp>
      <p:pic>
        <p:nvPicPr>
          <p:cNvPr id="110" name="Google Shape;110;p16"/>
          <p:cNvPicPr preferRelativeResize="0"/>
          <p:nvPr/>
        </p:nvPicPr>
        <p:blipFill rotWithShape="1">
          <a:blip r:embed="rId4">
            <a:alphaModFix/>
          </a:blip>
          <a:srcRect t="15673" b="16001"/>
          <a:stretch/>
        </p:blipFill>
        <p:spPr>
          <a:xfrm>
            <a:off x="953525" y="215600"/>
            <a:ext cx="2175275" cy="148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7"/>
          <p:cNvPicPr preferRelativeResize="0"/>
          <p:nvPr/>
        </p:nvPicPr>
        <p:blipFill>
          <a:blip r:embed="rId3">
            <a:alphaModFix/>
          </a:blip>
          <a:stretch>
            <a:fillRect/>
          </a:stretch>
        </p:blipFill>
        <p:spPr>
          <a:xfrm>
            <a:off x="4000500" y="144325"/>
            <a:ext cx="5143500" cy="4847951"/>
          </a:xfrm>
          <a:prstGeom prst="rect">
            <a:avLst/>
          </a:prstGeom>
          <a:noFill/>
          <a:ln>
            <a:noFill/>
          </a:ln>
        </p:spPr>
      </p:pic>
      <p:sp>
        <p:nvSpPr>
          <p:cNvPr id="116" name="Google Shape;116;p17"/>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sp>
        <p:nvSpPr>
          <p:cNvPr id="117" name="Google Shape;117;p17"/>
          <p:cNvSpPr txBox="1"/>
          <p:nvPr/>
        </p:nvSpPr>
        <p:spPr>
          <a:xfrm>
            <a:off x="280625" y="1759325"/>
            <a:ext cx="3481500" cy="28524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Each team selects one of our Team Challenges, and then works on their solution over several weeks or months.</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A solution is a presentation that is then brought to a local tournament to be scored and celebrated.</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As students work together, they get to explore their passions, discover their own talents and abilities, and learn life skills.</a:t>
            </a:r>
            <a:endParaRPr sz="1000">
              <a:solidFill>
                <a:schemeClr val="dk1"/>
              </a:solidFill>
              <a:latin typeface="Montserrat Medium"/>
              <a:ea typeface="Montserrat Medium"/>
              <a:cs typeface="Montserrat Medium"/>
              <a:sym typeface="Montserrat Medium"/>
            </a:endParaRPr>
          </a:p>
        </p:txBody>
      </p:sp>
      <p:pic>
        <p:nvPicPr>
          <p:cNvPr id="118" name="Google Shape;118;p17"/>
          <p:cNvPicPr preferRelativeResize="0"/>
          <p:nvPr/>
        </p:nvPicPr>
        <p:blipFill rotWithShape="1">
          <a:blip r:embed="rId4">
            <a:alphaModFix/>
          </a:blip>
          <a:srcRect t="15673" b="16001"/>
          <a:stretch/>
        </p:blipFill>
        <p:spPr>
          <a:xfrm>
            <a:off x="953525" y="215600"/>
            <a:ext cx="2175275" cy="148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p:cNvPicPr preferRelativeResize="0"/>
          <p:nvPr/>
        </p:nvPicPr>
        <p:blipFill>
          <a:blip r:embed="rId3">
            <a:alphaModFix/>
          </a:blip>
          <a:stretch>
            <a:fillRect/>
          </a:stretch>
        </p:blipFill>
        <p:spPr>
          <a:xfrm>
            <a:off x="4000500" y="144325"/>
            <a:ext cx="5143500" cy="4864925"/>
          </a:xfrm>
          <a:prstGeom prst="rect">
            <a:avLst/>
          </a:prstGeom>
          <a:noFill/>
          <a:ln>
            <a:noFill/>
          </a:ln>
        </p:spPr>
      </p:pic>
      <p:pic>
        <p:nvPicPr>
          <p:cNvPr id="124" name="Google Shape;124;p18"/>
          <p:cNvPicPr preferRelativeResize="0"/>
          <p:nvPr/>
        </p:nvPicPr>
        <p:blipFill rotWithShape="1">
          <a:blip r:embed="rId4">
            <a:alphaModFix/>
          </a:blip>
          <a:srcRect/>
          <a:stretch/>
        </p:blipFill>
        <p:spPr>
          <a:xfrm>
            <a:off x="349200" y="264600"/>
            <a:ext cx="1102175" cy="1102175"/>
          </a:xfrm>
          <a:prstGeom prst="rect">
            <a:avLst/>
          </a:prstGeom>
          <a:noFill/>
          <a:ln>
            <a:noFill/>
          </a:ln>
        </p:spPr>
      </p:pic>
      <p:sp>
        <p:nvSpPr>
          <p:cNvPr id="125" name="Google Shape;125;p18"/>
          <p:cNvSpPr txBox="1"/>
          <p:nvPr/>
        </p:nvSpPr>
        <p:spPr>
          <a:xfrm>
            <a:off x="149200" y="1602850"/>
            <a:ext cx="3585000" cy="3202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Open to all kindergarten through university level students worldwide. </a:t>
            </a:r>
            <a:endParaRPr sz="900">
              <a:solidFill>
                <a:schemeClr val="dk1"/>
              </a:solidFill>
              <a:latin typeface="Montserrat Medium"/>
              <a:ea typeface="Montserrat Medium"/>
              <a:cs typeface="Montserrat Medium"/>
              <a:sym typeface="Montserrat Medium"/>
            </a:endParaRPr>
          </a:p>
          <a:p>
            <a:pPr marL="457200" lvl="0" indent="-285750" algn="l" rtl="0">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Student teams of up to seven members select their Challenge and work together to develop a solution. </a:t>
            </a:r>
            <a:endParaRPr sz="900">
              <a:solidFill>
                <a:schemeClr val="dk1"/>
              </a:solidFill>
              <a:latin typeface="Montserrat Medium"/>
              <a:ea typeface="Montserrat Medium"/>
              <a:cs typeface="Montserrat Medium"/>
              <a:sym typeface="Montserrat Medium"/>
            </a:endParaRPr>
          </a:p>
          <a:p>
            <a:pPr marL="457200" lvl="0" indent="-285750" algn="l" rtl="0">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Each team has at least one Team Manager to help keep the team on track, but does not assist or interfere with the team’s solution. This volunteer role is typically filled by a parent, teacher, or community member.</a:t>
            </a:r>
            <a:endParaRPr sz="900">
              <a:solidFill>
                <a:schemeClr val="dk1"/>
              </a:solidFill>
              <a:latin typeface="Montserrat Medium"/>
              <a:ea typeface="Montserrat Medium"/>
              <a:cs typeface="Montserrat Medium"/>
              <a:sym typeface="Montserrat Medium"/>
            </a:endParaRPr>
          </a:p>
          <a:p>
            <a:pPr marL="457200" lvl="0" indent="-285750" algn="l" rtl="0">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Teams share and celebrate their innovative Challenge solutions at an in-person or virtual tournament. </a:t>
            </a:r>
            <a:endParaRPr sz="900">
              <a:solidFill>
                <a:schemeClr val="dk1"/>
              </a:solidFill>
              <a:latin typeface="Montserrat Medium"/>
              <a:ea typeface="Montserrat Medium"/>
              <a:cs typeface="Montserrat Medium"/>
              <a:sym typeface="Montserrat Medium"/>
            </a:endParaRPr>
          </a:p>
        </p:txBody>
      </p:sp>
      <p:sp>
        <p:nvSpPr>
          <p:cNvPr id="126" name="Google Shape;126;p18"/>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sp>
        <p:nvSpPr>
          <p:cNvPr id="127" name="Google Shape;127;p18"/>
          <p:cNvSpPr txBox="1">
            <a:spLocks noGrp="1"/>
          </p:cNvSpPr>
          <p:nvPr>
            <p:ph type="title"/>
          </p:nvPr>
        </p:nvSpPr>
        <p:spPr>
          <a:xfrm>
            <a:off x="1540800" y="448000"/>
            <a:ext cx="2459700" cy="8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The Challenge Experience</a:t>
            </a:r>
            <a:endParaRPr sz="2000" b="1">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9"/>
          <p:cNvPicPr preferRelativeResize="0"/>
          <p:nvPr/>
        </p:nvPicPr>
        <p:blipFill rotWithShape="1">
          <a:blip r:embed="rId3">
            <a:alphaModFix/>
          </a:blip>
          <a:srcRect l="2994" t="10611" r="1348" b="10611"/>
          <a:stretch/>
        </p:blipFill>
        <p:spPr>
          <a:xfrm>
            <a:off x="203563" y="911600"/>
            <a:ext cx="8736876" cy="4047575"/>
          </a:xfrm>
          <a:prstGeom prst="rect">
            <a:avLst/>
          </a:prstGeom>
          <a:noFill/>
          <a:ln>
            <a:noFill/>
          </a:ln>
        </p:spPr>
      </p:pic>
      <p:sp>
        <p:nvSpPr>
          <p:cNvPr id="133" name="Google Shape;133;p19"/>
          <p:cNvSpPr txBox="1">
            <a:spLocks noGrp="1"/>
          </p:cNvSpPr>
          <p:nvPr>
            <p:ph type="title"/>
          </p:nvPr>
        </p:nvSpPr>
        <p:spPr>
          <a:xfrm>
            <a:off x="553350" y="221800"/>
            <a:ext cx="8324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Montserrat ExtraBold"/>
                <a:ea typeface="Montserrat ExtraBold"/>
                <a:cs typeface="Montserrat ExtraBold"/>
                <a:sym typeface="Montserrat ExtraBold"/>
              </a:rPr>
              <a:t>TEAM CHALLENGE CATEGORIES</a:t>
            </a:r>
            <a:endParaRPr sz="2400">
              <a:latin typeface="Montserrat ExtraBold"/>
              <a:ea typeface="Montserrat ExtraBold"/>
              <a:cs typeface="Montserrat ExtraBold"/>
              <a:sym typeface="Montserrat ExtraBold"/>
            </a:endParaRPr>
          </a:p>
        </p:txBody>
      </p:sp>
      <p:sp>
        <p:nvSpPr>
          <p:cNvPr id="134" name="Google Shape;134;p19"/>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0"/>
          <p:cNvPicPr preferRelativeResize="0"/>
          <p:nvPr/>
        </p:nvPicPr>
        <p:blipFill>
          <a:blip r:embed="rId3">
            <a:alphaModFix/>
          </a:blip>
          <a:stretch>
            <a:fillRect/>
          </a:stretch>
        </p:blipFill>
        <p:spPr>
          <a:xfrm>
            <a:off x="4000500" y="135850"/>
            <a:ext cx="5143500" cy="4864900"/>
          </a:xfrm>
          <a:prstGeom prst="rect">
            <a:avLst/>
          </a:prstGeom>
          <a:noFill/>
          <a:ln>
            <a:noFill/>
          </a:ln>
        </p:spPr>
      </p:pic>
      <p:sp>
        <p:nvSpPr>
          <p:cNvPr id="140" name="Google Shape;140;p20"/>
          <p:cNvSpPr txBox="1"/>
          <p:nvPr/>
        </p:nvSpPr>
        <p:spPr>
          <a:xfrm>
            <a:off x="206500" y="1617475"/>
            <a:ext cx="3585000" cy="31773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Design and build assembly equipment and destruction equipment.</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Use the assembly equipment to create a stack of items.</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Use the destruction equipment to disassemble and/or destroy the stack.</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a story about a character who lacks something important and attempts to gain it.</a:t>
            </a:r>
            <a:endParaRPr sz="1000">
              <a:solidFill>
                <a:schemeClr val="dk1"/>
              </a:solidFill>
              <a:latin typeface="Montserrat Medium"/>
              <a:ea typeface="Montserrat Medium"/>
              <a:cs typeface="Montserrat Medium"/>
              <a:sym typeface="Montserrat Medium"/>
            </a:endParaRPr>
          </a:p>
          <a:p>
            <a:pPr marL="457200" lvl="0" indent="-292100" algn="l" rtl="0">
              <a:lnSpc>
                <a:spcPct val="15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1000">
              <a:solidFill>
                <a:schemeClr val="dk1"/>
              </a:solidFill>
              <a:latin typeface="Montserrat Medium"/>
              <a:ea typeface="Montserrat Medium"/>
              <a:cs typeface="Montserrat Medium"/>
              <a:sym typeface="Montserrat Medium"/>
            </a:endParaRPr>
          </a:p>
          <a:p>
            <a:pPr marL="457200" lvl="0" indent="0" algn="l" rtl="0">
              <a:lnSpc>
                <a:spcPct val="150000"/>
              </a:lnSpc>
              <a:spcBef>
                <a:spcPts val="1000"/>
              </a:spcBef>
              <a:spcAft>
                <a:spcPts val="0"/>
              </a:spcAft>
              <a:buNone/>
            </a:pPr>
            <a:endParaRPr sz="1000">
              <a:solidFill>
                <a:schemeClr val="dk1"/>
              </a:solidFill>
              <a:latin typeface="Montserrat Medium"/>
              <a:ea typeface="Montserrat Medium"/>
              <a:cs typeface="Montserrat Medium"/>
              <a:sym typeface="Montserrat Medium"/>
            </a:endParaRPr>
          </a:p>
        </p:txBody>
      </p:sp>
      <p:sp>
        <p:nvSpPr>
          <p:cNvPr id="141" name="Google Shape;141;p20"/>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pic>
        <p:nvPicPr>
          <p:cNvPr id="142" name="Google Shape;142;p20"/>
          <p:cNvPicPr preferRelativeResize="0"/>
          <p:nvPr/>
        </p:nvPicPr>
        <p:blipFill rotWithShape="1">
          <a:blip r:embed="rId4">
            <a:alphaModFix/>
          </a:blip>
          <a:srcRect t="7235"/>
          <a:stretch/>
        </p:blipFill>
        <p:spPr>
          <a:xfrm>
            <a:off x="288975" y="291550"/>
            <a:ext cx="3502525" cy="1393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rotWithShape="1">
          <a:blip r:embed="rId3">
            <a:alphaModFix/>
          </a:blip>
          <a:srcRect t="2482" r="5926" b="2766"/>
          <a:stretch/>
        </p:blipFill>
        <p:spPr>
          <a:xfrm>
            <a:off x="4000500" y="127350"/>
            <a:ext cx="5143500" cy="4873400"/>
          </a:xfrm>
          <a:prstGeom prst="rect">
            <a:avLst/>
          </a:prstGeom>
          <a:noFill/>
          <a:ln>
            <a:noFill/>
          </a:ln>
        </p:spPr>
      </p:pic>
      <p:sp>
        <p:nvSpPr>
          <p:cNvPr id="148" name="Google Shape;148;p21"/>
          <p:cNvSpPr txBox="1"/>
          <p:nvPr/>
        </p:nvSpPr>
        <p:spPr>
          <a:xfrm>
            <a:off x="178275" y="1655600"/>
            <a:ext cx="3526500" cy="3487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Design and build a transporter that will be tested during the team’s Presentation.</a:t>
            </a:r>
            <a:endParaRPr sz="900">
              <a:solidFill>
                <a:schemeClr val="dk1"/>
              </a:solidFill>
              <a:latin typeface="Montserrat Medium"/>
              <a:ea typeface="Montserrat Medium"/>
              <a:cs typeface="Montserrat Medium"/>
              <a:sym typeface="Montserrat Medium"/>
            </a:endParaRPr>
          </a:p>
          <a:p>
            <a:pPr marL="457200" lvl="0" indent="-285750" algn="l" rtl="0">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Complete weight transport tests to test how much weight the transporter can carry along a tournament-provided cord at various angles.</a:t>
            </a:r>
            <a:endParaRPr sz="900">
              <a:solidFill>
                <a:schemeClr val="dk1"/>
              </a:solidFill>
              <a:latin typeface="Montserrat Medium"/>
              <a:ea typeface="Montserrat Medium"/>
              <a:cs typeface="Montserrat Medium"/>
              <a:sym typeface="Montserrat Medium"/>
            </a:endParaRPr>
          </a:p>
          <a:p>
            <a:pPr marL="457200" lvl="0" indent="-285750" algn="l" rtl="0">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a story in the style of contemporary circus.</a:t>
            </a:r>
            <a:endParaRPr sz="900">
              <a:solidFill>
                <a:schemeClr val="dk1"/>
              </a:solidFill>
              <a:latin typeface="Montserrat Medium"/>
              <a:ea typeface="Montserrat Medium"/>
              <a:cs typeface="Montserrat Medium"/>
              <a:sym typeface="Montserrat Medium"/>
            </a:endParaRPr>
          </a:p>
          <a:p>
            <a:pPr marL="457200" lvl="0" indent="-285750" algn="l" rtl="0">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Include a daring display and an ensemble spectacle in the Presentation.</a:t>
            </a:r>
            <a:endParaRPr sz="900">
              <a:solidFill>
                <a:schemeClr val="dk1"/>
              </a:solidFill>
              <a:latin typeface="Montserrat Medium"/>
              <a:ea typeface="Montserrat Medium"/>
              <a:cs typeface="Montserrat Medium"/>
              <a:sym typeface="Montserrat Medium"/>
            </a:endParaRPr>
          </a:p>
          <a:p>
            <a:pPr marL="457200" lvl="0" indent="-285750" algn="l" rtl="0">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Create and present two Team Choice Elements that show off the team’s interests, skills, areas of strength, and talents.</a:t>
            </a:r>
            <a:endParaRPr sz="900">
              <a:solidFill>
                <a:schemeClr val="dk1"/>
              </a:solidFill>
              <a:latin typeface="Montserrat Medium"/>
              <a:ea typeface="Montserrat Medium"/>
              <a:cs typeface="Montserrat Medium"/>
              <a:sym typeface="Montserrat Medium"/>
            </a:endParaRPr>
          </a:p>
        </p:txBody>
      </p:sp>
      <p:sp>
        <p:nvSpPr>
          <p:cNvPr id="149" name="Google Shape;149;p21"/>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WHAT</a:t>
            </a:r>
            <a:endParaRPr sz="1200" b="1">
              <a:solidFill>
                <a:schemeClr val="lt1"/>
              </a:solidFill>
              <a:latin typeface="Montserrat"/>
              <a:ea typeface="Montserrat"/>
              <a:cs typeface="Montserrat"/>
              <a:sym typeface="Montserrat"/>
            </a:endParaRPr>
          </a:p>
        </p:txBody>
      </p:sp>
      <p:pic>
        <p:nvPicPr>
          <p:cNvPr id="150" name="Google Shape;150;p21"/>
          <p:cNvPicPr preferRelativeResize="0"/>
          <p:nvPr/>
        </p:nvPicPr>
        <p:blipFill rotWithShape="1">
          <a:blip r:embed="rId4">
            <a:alphaModFix/>
          </a:blip>
          <a:srcRect t="5535" r="9690"/>
          <a:stretch/>
        </p:blipFill>
        <p:spPr>
          <a:xfrm>
            <a:off x="284425" y="254675"/>
            <a:ext cx="3462575" cy="1553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2281</Words>
  <Application>Microsoft Macintosh PowerPoint</Application>
  <PresentationFormat>On-screen Show (16:9)</PresentationFormat>
  <Paragraphs>184</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Montserrat ExtraBold</vt:lpstr>
      <vt:lpstr>Montserrat Medium</vt:lpstr>
      <vt:lpstr>Montserrat SemiBold</vt:lpstr>
      <vt:lpstr>Montserrat</vt:lpstr>
      <vt:lpstr>Open Sans</vt:lpstr>
      <vt:lpstr>Open Sans ExtraBold</vt:lpstr>
      <vt:lpstr>Montserrat Black</vt:lpstr>
      <vt:lpstr>Arial</vt:lpstr>
      <vt:lpstr>Roboto</vt:lpstr>
      <vt:lpstr>Simple Light</vt:lpstr>
      <vt:lpstr>PowerPoint Presentation</vt:lpstr>
      <vt:lpstr>AGENDA</vt:lpstr>
      <vt:lpstr>What is  Destination Imagination?</vt:lpstr>
      <vt:lpstr>PowerPoint Presentation</vt:lpstr>
      <vt:lpstr>PowerPoint Presentation</vt:lpstr>
      <vt:lpstr>The Challenge Experience</vt:lpstr>
      <vt:lpstr>TEAM CHALLENGE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COMMUNITY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Kate Grimes</cp:lastModifiedBy>
  <cp:revision>1</cp:revision>
  <dcterms:modified xsi:type="dcterms:W3CDTF">2024-06-12T16:10:52Z</dcterms:modified>
</cp:coreProperties>
</file>