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Montserrat SemiBold"/>
      <p:regular r:id="rId30"/>
      <p:bold r:id="rId31"/>
      <p:italic r:id="rId32"/>
      <p:boldItalic r:id="rId33"/>
    </p:embeddedFont>
    <p:embeddedFont>
      <p:font typeface="Roboto"/>
      <p:regular r:id="rId34"/>
      <p:bold r:id="rId35"/>
      <p:italic r:id="rId36"/>
      <p:boldItalic r:id="rId37"/>
    </p:embeddedFont>
    <p:embeddedFont>
      <p:font typeface="Montserrat"/>
      <p:regular r:id="rId38"/>
      <p:bold r:id="rId39"/>
      <p:italic r:id="rId40"/>
      <p:boldItalic r:id="rId41"/>
    </p:embeddedFont>
    <p:embeddedFont>
      <p:font typeface="Montserrat Black"/>
      <p:bold r:id="rId42"/>
      <p:boldItalic r:id="rId43"/>
    </p:embeddedFont>
    <p:embeddedFont>
      <p:font typeface="Montserrat Medium"/>
      <p:regular r:id="rId44"/>
      <p:bold r:id="rId45"/>
      <p:italic r:id="rId46"/>
      <p:boldItalic r:id="rId47"/>
    </p:embeddedFont>
    <p:embeddedFont>
      <p:font typeface="Oswald Light"/>
      <p:regular r:id="rId48"/>
      <p:bold r:id="rId49"/>
    </p:embeddedFont>
    <p:embeddedFont>
      <p:font typeface="Open Sans ExtraBold"/>
      <p:bold r:id="rId50"/>
      <p:boldItalic r:id="rId51"/>
    </p:embeddedFont>
    <p:embeddedFont>
      <p:font typeface="Montserrat ExtraBold"/>
      <p:bold r:id="rId52"/>
      <p:boldItalic r:id="rId53"/>
    </p:embeddedFont>
    <p:embeddedFont>
      <p:font typeface="Open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1872">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Renee Rainvill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872"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42" Type="http://schemas.openxmlformats.org/officeDocument/2006/relationships/font" Target="fonts/MontserratBlack-bold.fntdata"/><Relationship Id="rId41" Type="http://schemas.openxmlformats.org/officeDocument/2006/relationships/font" Target="fonts/Montserrat-boldItalic.fntdata"/><Relationship Id="rId44" Type="http://schemas.openxmlformats.org/officeDocument/2006/relationships/font" Target="fonts/MontserratMedium-regular.fntdata"/><Relationship Id="rId43" Type="http://schemas.openxmlformats.org/officeDocument/2006/relationships/font" Target="fonts/MontserratBlack-boldItalic.fntdata"/><Relationship Id="rId46" Type="http://schemas.openxmlformats.org/officeDocument/2006/relationships/font" Target="fonts/MontserratMedium-italic.fntdata"/><Relationship Id="rId45"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OswaldLight-regular.fntdata"/><Relationship Id="rId47" Type="http://schemas.openxmlformats.org/officeDocument/2006/relationships/font" Target="fonts/MontserratMedium-boldItalic.fntdata"/><Relationship Id="rId49" Type="http://schemas.openxmlformats.org/officeDocument/2006/relationships/font" Target="fonts/OswaldLight-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SemiBold-bold.fntdata"/><Relationship Id="rId30" Type="http://schemas.openxmlformats.org/officeDocument/2006/relationships/font" Target="fonts/MontserratSemiBold-regular.fntdata"/><Relationship Id="rId33" Type="http://schemas.openxmlformats.org/officeDocument/2006/relationships/font" Target="fonts/MontserratSemiBold-boldItalic.fntdata"/><Relationship Id="rId32" Type="http://schemas.openxmlformats.org/officeDocument/2006/relationships/font" Target="fonts/MontserratSemiBold-italic.fntdata"/><Relationship Id="rId35" Type="http://schemas.openxmlformats.org/officeDocument/2006/relationships/font" Target="fonts/Roboto-bold.fntdata"/><Relationship Id="rId34" Type="http://schemas.openxmlformats.org/officeDocument/2006/relationships/font" Target="fonts/Roboto-regular.fntdata"/><Relationship Id="rId37" Type="http://schemas.openxmlformats.org/officeDocument/2006/relationships/font" Target="fonts/Roboto-boldItalic.fntdata"/><Relationship Id="rId36" Type="http://schemas.openxmlformats.org/officeDocument/2006/relationships/font" Target="fonts/Roboto-italic.fntdata"/><Relationship Id="rId39" Type="http://schemas.openxmlformats.org/officeDocument/2006/relationships/font" Target="fonts/Montserrat-bold.fntdata"/><Relationship Id="rId38" Type="http://schemas.openxmlformats.org/officeDocument/2006/relationships/font" Target="fonts/Montserrat-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ExtraBold-boldItalic.fntdata"/><Relationship Id="rId50" Type="http://schemas.openxmlformats.org/officeDocument/2006/relationships/font" Target="fonts/OpenSansExtraBold-bold.fntdata"/><Relationship Id="rId53" Type="http://schemas.openxmlformats.org/officeDocument/2006/relationships/font" Target="fonts/MontserratExtraBold-boldItalic.fntdata"/><Relationship Id="rId52" Type="http://schemas.openxmlformats.org/officeDocument/2006/relationships/font" Target="fonts/MontserratExtraBold-bold.fntdata"/><Relationship Id="rId11" Type="http://schemas.openxmlformats.org/officeDocument/2006/relationships/slide" Target="slides/slide5.xml"/><Relationship Id="rId55" Type="http://schemas.openxmlformats.org/officeDocument/2006/relationships/font" Target="fonts/OpenSans-bold.fntdata"/><Relationship Id="rId10" Type="http://schemas.openxmlformats.org/officeDocument/2006/relationships/slide" Target="slides/slide4.xml"/><Relationship Id="rId54" Type="http://schemas.openxmlformats.org/officeDocument/2006/relationships/font" Target="fonts/OpenSans-regular.fntdata"/><Relationship Id="rId13" Type="http://schemas.openxmlformats.org/officeDocument/2006/relationships/slide" Target="slides/slide7.xml"/><Relationship Id="rId57" Type="http://schemas.openxmlformats.org/officeDocument/2006/relationships/font" Target="fonts/OpenSans-boldItalic.fntdata"/><Relationship Id="rId12" Type="http://schemas.openxmlformats.org/officeDocument/2006/relationships/slide" Target="slides/slide6.xml"/><Relationship Id="rId56"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7-05T14:58:45.254">
    <p:pos x="1055" y="1329"/>
    <p:text>@alaw@dihq.org @kgrimes@dihq.org I think that these statistics are no longer relevant.  We need more recent studies that are within the past 5 years. This was from 2010. I am trying to find something more recent.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d49d78ca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d49d78ca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Two middle school students dressed in costumes for their Destination Imagination Presentation.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d49d78ca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d49d78ca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Two high school students work with a sheet as part of their Challenge solution.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d49d78ca6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d49d78ca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A Service Learning team holds up a sign stating that they’ve raised $25,000 as part of their team’s project.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d49d78ca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d49d78ca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A group of kids and a teacher are at a table, playing with musical instruments.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d49d78ca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d49d78ca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A Destination Imagination team works on an Instant Challenge together.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d49d78ca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d49d78ca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eb0e4b7d6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eb0e4b7d6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Remove this slide if you are presenting after Oct 11th</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d49d78ca6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d49d78ca6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note that these are our </a:t>
            </a:r>
            <a:r>
              <a:rPr lang="en"/>
              <a:t>pre-pandemic</a:t>
            </a:r>
            <a:r>
              <a:rPr lang="en"/>
              <a:t> numbers.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d545d5a9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d545d5a9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d49d78ca6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d49d78ca6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d3470fae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d3470fae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d545d5a9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d545d5a9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3067a3a8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3067a3a8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d545d5a9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d545d5a9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On the left, a DI volunteer speaks with a DI student after their performance. In the center, two DI students pose for a photo, smiling and working together on </a:t>
            </a:r>
            <a:r>
              <a:rPr lang="en"/>
              <a:t>their structure tester. On the right, a DI volunteer announces an Improv team that is about to perform.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d545d5a9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d545d5a9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d36d0c49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d36d0c49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d36d0c49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d36d0c49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Three students work together on their Destination Imagination props, using power tools to create scenery.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d36d0c497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d36d0c497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Four girls celebrate at Destination Imagination Global Finals.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d36d0c497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d36d0c497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The image shows the Team Challenge icons for the 23-24 season of Destination Imagination’s Challenge Experience.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d36d0c49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d36d0c49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A student showcases his drone-like device for his team’s Challenge solution.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d49d78ca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d49d78ca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A high school student works on her prop for her team’s Challenge solution.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d49d78ca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d49d78ca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description: Two high school students are performing in their Challenge solution. Behind them is a large-scale whale they’ve created as a prop.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4.jp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7.jp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0.jp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6.jp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5.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destinationimagination.org/Digital-Open" TargetMode="Externa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44.png"/><Relationship Id="rId6" Type="http://schemas.openxmlformats.org/officeDocument/2006/relationships/image" Target="../media/image39.png"/><Relationship Id="rId7" Type="http://schemas.openxmlformats.org/officeDocument/2006/relationships/image" Target="../media/image38.png"/><Relationship Id="rId8"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comments" Target="../comments/comment1.xml"/><Relationship Id="rId4" Type="http://schemas.openxmlformats.org/officeDocument/2006/relationships/image" Target="../media/image19.png"/><Relationship Id="rId5" Type="http://schemas.openxmlformats.org/officeDocument/2006/relationships/image" Target="../media/image46.png"/><Relationship Id="rId6"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2.png"/><Relationship Id="rId8"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3.png"/><Relationship Id="rId4" Type="http://schemas.openxmlformats.org/officeDocument/2006/relationships/image" Target="../media/image52.jpg"/><Relationship Id="rId5" Type="http://schemas.openxmlformats.org/officeDocument/2006/relationships/image" Target="../media/image53.jpg"/><Relationship Id="rId6" Type="http://schemas.openxmlformats.org/officeDocument/2006/relationships/image" Target="../media/image5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2.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3.jp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9.jp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326675" y="1566025"/>
            <a:ext cx="8597100" cy="2253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1000"/>
              </a:spcBef>
              <a:spcAft>
                <a:spcPts val="0"/>
              </a:spcAft>
              <a:buClr>
                <a:schemeClr val="dk1"/>
              </a:buClr>
              <a:buSzPts val="1100"/>
              <a:buFont typeface="Arial"/>
              <a:buNone/>
            </a:pPr>
            <a:r>
              <a:rPr lang="en" sz="3800">
                <a:solidFill>
                  <a:srgbClr val="5D00D9"/>
                </a:solidFill>
                <a:latin typeface="Open Sans ExtraBold"/>
                <a:ea typeface="Open Sans ExtraBold"/>
                <a:cs typeface="Open Sans ExtraBold"/>
                <a:sym typeface="Open Sans ExtraBold"/>
              </a:rPr>
              <a:t>TRANSFORMANDO LA EDUCACIÓN</a:t>
            </a:r>
            <a:endParaRPr sz="3800">
              <a:solidFill>
                <a:srgbClr val="5D00D9"/>
              </a:solidFill>
              <a:latin typeface="Open Sans ExtraBold"/>
              <a:ea typeface="Open Sans ExtraBold"/>
              <a:cs typeface="Open Sans ExtraBold"/>
              <a:sym typeface="Open Sans ExtraBold"/>
            </a:endParaRPr>
          </a:p>
          <a:p>
            <a:pPr indent="0" lvl="0" marL="0" rtl="0" algn="ctr">
              <a:lnSpc>
                <a:spcPct val="100000"/>
              </a:lnSpc>
              <a:spcBef>
                <a:spcPts val="1000"/>
              </a:spcBef>
              <a:spcAft>
                <a:spcPts val="0"/>
              </a:spcAft>
              <a:buNone/>
            </a:pPr>
            <a:r>
              <a:rPr lang="en" sz="3800">
                <a:solidFill>
                  <a:srgbClr val="5D00D9"/>
                </a:solidFill>
                <a:latin typeface="Open Sans ExtraBold"/>
                <a:ea typeface="Open Sans ExtraBold"/>
                <a:cs typeface="Open Sans ExtraBold"/>
                <a:sym typeface="Open Sans ExtraBold"/>
              </a:rPr>
              <a:t>UN DESAFÍO A LA VEZ</a:t>
            </a:r>
            <a:endParaRPr sz="2800">
              <a:solidFill>
                <a:srgbClr val="5D00D9"/>
              </a:solidFill>
              <a:latin typeface="Open Sans ExtraBold"/>
              <a:ea typeface="Open Sans ExtraBold"/>
              <a:cs typeface="Open Sans ExtraBold"/>
              <a:sym typeface="Open Sans ExtraBold"/>
            </a:endParaRPr>
          </a:p>
          <a:p>
            <a:pPr indent="0" lvl="0" marL="0" rtl="0" algn="ctr">
              <a:lnSpc>
                <a:spcPct val="100000"/>
              </a:lnSpc>
              <a:spcBef>
                <a:spcPts val="0"/>
              </a:spcBef>
              <a:spcAft>
                <a:spcPts val="0"/>
              </a:spcAft>
              <a:buNone/>
            </a:pPr>
            <a:br>
              <a:rPr lang="en" sz="600">
                <a:solidFill>
                  <a:srgbClr val="5D00D9"/>
                </a:solidFill>
                <a:latin typeface="Montserrat"/>
                <a:ea typeface="Montserrat"/>
                <a:cs typeface="Montserrat"/>
                <a:sym typeface="Montserrat"/>
              </a:rPr>
            </a:br>
            <a:endParaRPr sz="600">
              <a:solidFill>
                <a:srgbClr val="5D00D9"/>
              </a:solidFill>
              <a:latin typeface="Montserrat"/>
              <a:ea typeface="Montserrat"/>
              <a:cs typeface="Montserrat"/>
              <a:sym typeface="Montserrat"/>
            </a:endParaRPr>
          </a:p>
          <a:p>
            <a:pPr indent="0" lvl="0" marL="0" rtl="0" algn="ctr">
              <a:lnSpc>
                <a:spcPct val="100000"/>
              </a:lnSpc>
              <a:spcBef>
                <a:spcPts val="0"/>
              </a:spcBef>
              <a:spcAft>
                <a:spcPts val="0"/>
              </a:spcAft>
              <a:buNone/>
            </a:pPr>
            <a:r>
              <a:rPr lang="en" sz="2100">
                <a:solidFill>
                  <a:srgbClr val="5D00D9"/>
                </a:solidFill>
                <a:latin typeface="Montserrat"/>
                <a:ea typeface="Montserrat"/>
                <a:cs typeface="Montserrat"/>
                <a:sym typeface="Montserrat"/>
              </a:rPr>
              <a:t>Un programa STEAM para estudiantes de </a:t>
            </a:r>
            <a:r>
              <a:rPr lang="en" sz="2100">
                <a:solidFill>
                  <a:srgbClr val="5D00D9"/>
                </a:solidFill>
                <a:latin typeface="Montserrat"/>
                <a:ea typeface="Montserrat"/>
                <a:cs typeface="Montserrat"/>
                <a:sym typeface="Montserrat"/>
              </a:rPr>
              <a:t>pre kínder</a:t>
            </a:r>
            <a:r>
              <a:rPr lang="en" sz="2100">
                <a:solidFill>
                  <a:srgbClr val="5D00D9"/>
                </a:solidFill>
                <a:latin typeface="Montserrat"/>
                <a:ea typeface="Montserrat"/>
                <a:cs typeface="Montserrat"/>
                <a:sym typeface="Montserrat"/>
              </a:rPr>
              <a:t>, </a:t>
            </a:r>
            <a:endParaRPr sz="2100">
              <a:solidFill>
                <a:srgbClr val="5D00D9"/>
              </a:solidFill>
              <a:latin typeface="Montserrat"/>
              <a:ea typeface="Montserrat"/>
              <a:cs typeface="Montserrat"/>
              <a:sym typeface="Montserrat"/>
            </a:endParaRPr>
          </a:p>
          <a:p>
            <a:pPr indent="0" lvl="0" marL="0" rtl="0" algn="ctr">
              <a:lnSpc>
                <a:spcPct val="100000"/>
              </a:lnSpc>
              <a:spcBef>
                <a:spcPts val="0"/>
              </a:spcBef>
              <a:spcAft>
                <a:spcPts val="0"/>
              </a:spcAft>
              <a:buNone/>
            </a:pPr>
            <a:r>
              <a:rPr lang="en" sz="2100">
                <a:solidFill>
                  <a:srgbClr val="5D00D9"/>
                </a:solidFill>
                <a:latin typeface="Montserrat"/>
                <a:ea typeface="Montserrat"/>
                <a:cs typeface="Montserrat"/>
                <a:sym typeface="Montserrat"/>
              </a:rPr>
              <a:t>kínder a 12º grado y universitarios</a:t>
            </a:r>
            <a:endParaRPr sz="2100">
              <a:solidFill>
                <a:srgbClr val="5D00D9"/>
              </a:solidFill>
              <a:latin typeface="Montserrat"/>
              <a:ea typeface="Montserrat"/>
              <a:cs typeface="Montserrat"/>
              <a:sym typeface="Montserrat"/>
            </a:endParaRPr>
          </a:p>
          <a:p>
            <a:pPr indent="0" lvl="0" marL="0" rtl="0" algn="ctr">
              <a:lnSpc>
                <a:spcPct val="100000"/>
              </a:lnSpc>
              <a:spcBef>
                <a:spcPts val="1000"/>
              </a:spcBef>
              <a:spcAft>
                <a:spcPts val="0"/>
              </a:spcAft>
              <a:buNone/>
            </a:pPr>
            <a:r>
              <a:t/>
            </a:r>
            <a:endParaRPr sz="4300">
              <a:solidFill>
                <a:schemeClr val="dk1"/>
              </a:solidFill>
              <a:latin typeface="Open Sans ExtraBold"/>
              <a:ea typeface="Open Sans ExtraBold"/>
              <a:cs typeface="Open Sans ExtraBold"/>
              <a:sym typeface="Open Sans ExtraBold"/>
            </a:endParaRPr>
          </a:p>
          <a:p>
            <a:pPr indent="0" lvl="0" marL="0" rtl="0" algn="ctr">
              <a:lnSpc>
                <a:spcPct val="100000"/>
              </a:lnSpc>
              <a:spcBef>
                <a:spcPts val="1000"/>
              </a:spcBef>
              <a:spcAft>
                <a:spcPts val="0"/>
              </a:spcAft>
              <a:buNone/>
            </a:pPr>
            <a:r>
              <a:t/>
            </a:r>
            <a:endParaRPr sz="4300">
              <a:solidFill>
                <a:schemeClr val="dk1"/>
              </a:solidFill>
              <a:latin typeface="Open Sans ExtraBold"/>
              <a:ea typeface="Open Sans ExtraBold"/>
              <a:cs typeface="Open Sans ExtraBold"/>
              <a:sym typeface="Open Sans ExtraBold"/>
            </a:endParaRPr>
          </a:p>
          <a:p>
            <a:pPr indent="0" lvl="0" marL="0" rtl="0" algn="ctr">
              <a:lnSpc>
                <a:spcPct val="100000"/>
              </a:lnSpc>
              <a:spcBef>
                <a:spcPts val="1000"/>
              </a:spcBef>
              <a:spcAft>
                <a:spcPts val="0"/>
              </a:spcAft>
              <a:buNone/>
            </a:pPr>
            <a:r>
              <a:t/>
            </a:r>
            <a:endParaRPr sz="4300">
              <a:solidFill>
                <a:schemeClr val="dk1"/>
              </a:solidFill>
              <a:latin typeface="Open Sans ExtraBold"/>
              <a:ea typeface="Open Sans ExtraBold"/>
              <a:cs typeface="Open Sans ExtraBold"/>
              <a:sym typeface="Open Sans ExtraBold"/>
            </a:endParaRPr>
          </a:p>
        </p:txBody>
      </p:sp>
      <p:pic>
        <p:nvPicPr>
          <p:cNvPr id="55" name="Google Shape;55;p13"/>
          <p:cNvPicPr preferRelativeResize="0"/>
          <p:nvPr/>
        </p:nvPicPr>
        <p:blipFill>
          <a:blip r:embed="rId3">
            <a:alphaModFix/>
          </a:blip>
          <a:stretch>
            <a:fillRect/>
          </a:stretch>
        </p:blipFill>
        <p:spPr>
          <a:xfrm>
            <a:off x="1236575" y="543675"/>
            <a:ext cx="6777325" cy="830225"/>
          </a:xfrm>
          <a:prstGeom prst="rect">
            <a:avLst/>
          </a:prstGeom>
          <a:noFill/>
          <a:ln>
            <a:noFill/>
          </a:ln>
        </p:spPr>
      </p:pic>
      <p:pic>
        <p:nvPicPr>
          <p:cNvPr id="56" name="Google Shape;56;p13"/>
          <p:cNvPicPr preferRelativeResize="0"/>
          <p:nvPr/>
        </p:nvPicPr>
        <p:blipFill>
          <a:blip r:embed="rId4">
            <a:alphaModFix/>
          </a:blip>
          <a:stretch>
            <a:fillRect/>
          </a:stretch>
        </p:blipFill>
        <p:spPr>
          <a:xfrm>
            <a:off x="3296275" y="4104775"/>
            <a:ext cx="2551424" cy="637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2"/>
          <p:cNvPicPr preferRelativeResize="0"/>
          <p:nvPr/>
        </p:nvPicPr>
        <p:blipFill rotWithShape="1">
          <a:blip r:embed="rId3">
            <a:alphaModFix/>
          </a:blip>
          <a:srcRect b="0" l="0" r="9600" t="0"/>
          <a:stretch/>
        </p:blipFill>
        <p:spPr>
          <a:xfrm>
            <a:off x="4000500" y="0"/>
            <a:ext cx="5143500" cy="5143500"/>
          </a:xfrm>
          <a:prstGeom prst="rect">
            <a:avLst/>
          </a:prstGeom>
          <a:noFill/>
          <a:ln>
            <a:noFill/>
          </a:ln>
        </p:spPr>
      </p:pic>
      <p:sp>
        <p:nvSpPr>
          <p:cNvPr id="158" name="Google Shape;158;p22"/>
          <p:cNvSpPr txBox="1"/>
          <p:nvPr/>
        </p:nvSpPr>
        <p:spPr>
          <a:xfrm>
            <a:off x="254225" y="1680975"/>
            <a:ext cx="3459000" cy="3549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800">
                <a:solidFill>
                  <a:schemeClr val="dk1"/>
                </a:solidFill>
                <a:latin typeface="Montserrat Medium"/>
                <a:ea typeface="Montserrat Medium"/>
                <a:cs typeface="Montserrat Medium"/>
                <a:sym typeface="Montserrat Medium"/>
              </a:rPr>
              <a:t>El arte tiene el poder de movernos o detenernos en nuestro camino. En el reto de bellas artes de este año, dará vida a una obra de arte visual y creará su propia obra de arte cinético. ¿Qué obra de arte le inspirará?</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100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Crear y presentar una historia inspirada en una obra de arte visual.</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Incluye un personaje estático y un personaje dinámico en la historia.</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Vuelva a imaginar la obra de arte visual como arte escénico e incluya el arte reinventado en la Presentación.</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Diseña y crea una pieza de arte cinético que utilice métodos técnicos para crear movimiento.</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Cree y presente dos elementos de elección de equipo que muestren los intereses, las habilidades, las áreas de fortaleza y los talentos del equipo.</a:t>
            </a:r>
            <a:endParaRPr sz="800">
              <a:solidFill>
                <a:schemeClr val="dk1"/>
              </a:solidFill>
              <a:latin typeface="Montserrat Medium"/>
              <a:ea typeface="Montserrat Medium"/>
              <a:cs typeface="Montserrat Medium"/>
              <a:sym typeface="Montserrat Medium"/>
            </a:endParaRPr>
          </a:p>
        </p:txBody>
      </p:sp>
      <p:sp>
        <p:nvSpPr>
          <p:cNvPr id="159" name="Google Shape;159;p22"/>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60" name="Google Shape;160;p22"/>
          <p:cNvPicPr preferRelativeResize="0"/>
          <p:nvPr/>
        </p:nvPicPr>
        <p:blipFill>
          <a:blip r:embed="rId4">
            <a:alphaModFix/>
          </a:blip>
          <a:stretch>
            <a:fillRect/>
          </a:stretch>
        </p:blipFill>
        <p:spPr>
          <a:xfrm>
            <a:off x="254225" y="203650"/>
            <a:ext cx="3164300" cy="1582150"/>
          </a:xfrm>
          <a:prstGeom prst="rect">
            <a:avLst/>
          </a:prstGeom>
          <a:noFill/>
          <a:ln>
            <a:noFill/>
          </a:ln>
        </p:spPr>
      </p:pic>
      <p:sp>
        <p:nvSpPr>
          <p:cNvPr id="161" name="Google Shape;161;p22"/>
          <p:cNvSpPr txBox="1"/>
          <p:nvPr/>
        </p:nvSpPr>
        <p:spPr>
          <a:xfrm>
            <a:off x="2707275" y="958000"/>
            <a:ext cx="144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AD44D8"/>
                </a:solidFill>
                <a:latin typeface="Oswald Light"/>
                <a:ea typeface="Oswald Light"/>
                <a:cs typeface="Oswald Light"/>
                <a:sym typeface="Oswald Light"/>
              </a:rPr>
              <a:t>/</a:t>
            </a:r>
            <a:endParaRPr sz="2000">
              <a:solidFill>
                <a:srgbClr val="AD44D8"/>
              </a:solidFill>
              <a:latin typeface="Oswald Light"/>
              <a:ea typeface="Oswald Light"/>
              <a:cs typeface="Oswald Light"/>
              <a:sym typeface="Oswald Light"/>
            </a:endParaRPr>
          </a:p>
        </p:txBody>
      </p:sp>
      <p:sp>
        <p:nvSpPr>
          <p:cNvPr id="162" name="Google Shape;162;p22"/>
          <p:cNvSpPr txBox="1"/>
          <p:nvPr/>
        </p:nvSpPr>
        <p:spPr>
          <a:xfrm>
            <a:off x="1744225" y="1252625"/>
            <a:ext cx="1441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AD44D8"/>
                </a:solidFill>
                <a:latin typeface="Oswald Light"/>
                <a:ea typeface="Oswald Light"/>
                <a:cs typeface="Oswald Light"/>
                <a:sym typeface="Oswald Light"/>
              </a:rPr>
              <a:t>BELLAS ARTES</a:t>
            </a:r>
            <a:endParaRPr sz="1800">
              <a:solidFill>
                <a:srgbClr val="AD44D8"/>
              </a:solidFill>
              <a:latin typeface="Oswald Light"/>
              <a:ea typeface="Oswald Light"/>
              <a:cs typeface="Oswald Light"/>
              <a:sym typeface="Oswald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3"/>
          <p:cNvPicPr preferRelativeResize="0"/>
          <p:nvPr/>
        </p:nvPicPr>
        <p:blipFill>
          <a:blip r:embed="rId3">
            <a:alphaModFix/>
          </a:blip>
          <a:stretch>
            <a:fillRect/>
          </a:stretch>
        </p:blipFill>
        <p:spPr>
          <a:xfrm>
            <a:off x="4000501" y="0"/>
            <a:ext cx="5143500" cy="5143500"/>
          </a:xfrm>
          <a:prstGeom prst="rect">
            <a:avLst/>
          </a:prstGeom>
          <a:noFill/>
          <a:ln>
            <a:noFill/>
          </a:ln>
        </p:spPr>
      </p:pic>
      <p:sp>
        <p:nvSpPr>
          <p:cNvPr id="168" name="Google Shape;168;p23"/>
          <p:cNvSpPr txBox="1"/>
          <p:nvPr/>
        </p:nvSpPr>
        <p:spPr>
          <a:xfrm>
            <a:off x="232250" y="1712875"/>
            <a:ext cx="3521700" cy="3523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800">
                <a:solidFill>
                  <a:schemeClr val="dk1"/>
                </a:solidFill>
                <a:latin typeface="Montserrat Medium"/>
                <a:ea typeface="Montserrat Medium"/>
                <a:cs typeface="Montserrat Medium"/>
                <a:sym typeface="Montserrat Medium"/>
              </a:rPr>
              <a:t>A veces, menos es más, o más es menos... ¡Su equipo usará sus habilidades de improvisación para crear una parodia de 2 actos, completa con un disfraz creado en el momento! Un intensificador le dirá a su equipo si maximizará o minimizará los elementos de su parodia en el segundo acto. ¡Descubre cómo cambiarán las cosas con el lanzamiento de una moneda en el reto de improvisación de este año!</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100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Crear y presentar un sketch de improvisación en dos actos basado en un escenario.</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Incorpora un personaje común en el sketch.</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Investigue el diseño de vestuario y use un kit de diseño de vestuario para crear un disfraz.</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Use un intensificador para minimizar o maximizar el escenario, el personaje principal y el vestuario.</a:t>
            </a:r>
            <a:endParaRPr sz="800">
              <a:solidFill>
                <a:schemeClr val="dk1"/>
              </a:solidFill>
              <a:latin typeface="Montserrat Medium"/>
              <a:ea typeface="Montserrat Medium"/>
              <a:cs typeface="Montserrat Medium"/>
              <a:sym typeface="Montserrat Medium"/>
            </a:endParaRPr>
          </a:p>
        </p:txBody>
      </p:sp>
      <p:sp>
        <p:nvSpPr>
          <p:cNvPr id="169" name="Google Shape;169;p23"/>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70" name="Google Shape;170;p23"/>
          <p:cNvPicPr preferRelativeResize="0"/>
          <p:nvPr/>
        </p:nvPicPr>
        <p:blipFill>
          <a:blip r:embed="rId4">
            <a:alphaModFix/>
          </a:blip>
          <a:stretch>
            <a:fillRect/>
          </a:stretch>
        </p:blipFill>
        <p:spPr>
          <a:xfrm>
            <a:off x="209975" y="216325"/>
            <a:ext cx="3566275" cy="1570951"/>
          </a:xfrm>
          <a:prstGeom prst="rect">
            <a:avLst/>
          </a:prstGeom>
          <a:noFill/>
          <a:ln>
            <a:noFill/>
          </a:ln>
        </p:spPr>
      </p:pic>
      <p:sp>
        <p:nvSpPr>
          <p:cNvPr id="171" name="Google Shape;171;p23"/>
          <p:cNvSpPr txBox="1"/>
          <p:nvPr/>
        </p:nvSpPr>
        <p:spPr>
          <a:xfrm>
            <a:off x="1721600" y="1274975"/>
            <a:ext cx="160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AD44D8"/>
                </a:solidFill>
                <a:latin typeface="Oswald Light"/>
                <a:ea typeface="Oswald Light"/>
                <a:cs typeface="Oswald Light"/>
                <a:sym typeface="Oswald Light"/>
              </a:rPr>
              <a:t>IMPROVISACIÓN</a:t>
            </a:r>
            <a:endParaRPr sz="1800">
              <a:solidFill>
                <a:srgbClr val="AD44D8"/>
              </a:solidFill>
              <a:latin typeface="Oswald Light"/>
              <a:ea typeface="Oswald Light"/>
              <a:cs typeface="Oswald Light"/>
              <a:sym typeface="Oswald Light"/>
            </a:endParaRPr>
          </a:p>
        </p:txBody>
      </p:sp>
      <p:sp>
        <p:nvSpPr>
          <p:cNvPr id="172" name="Google Shape;172;p23"/>
          <p:cNvSpPr txBox="1"/>
          <p:nvPr/>
        </p:nvSpPr>
        <p:spPr>
          <a:xfrm>
            <a:off x="3390100" y="1003625"/>
            <a:ext cx="1441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AD44D8"/>
                </a:solidFill>
                <a:latin typeface="Oswald Light"/>
                <a:ea typeface="Oswald Light"/>
                <a:cs typeface="Oswald Light"/>
                <a:sym typeface="Oswald Light"/>
              </a:rPr>
              <a:t>/</a:t>
            </a:r>
            <a:endParaRPr sz="1800">
              <a:solidFill>
                <a:srgbClr val="AD44D8"/>
              </a:solidFill>
              <a:latin typeface="Oswald Light"/>
              <a:ea typeface="Oswald Light"/>
              <a:cs typeface="Oswald Light"/>
              <a:sym typeface="Oswald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4"/>
          <p:cNvPicPr preferRelativeResize="0"/>
          <p:nvPr/>
        </p:nvPicPr>
        <p:blipFill>
          <a:blip r:embed="rId3">
            <a:alphaModFix/>
          </a:blip>
          <a:stretch>
            <a:fillRect/>
          </a:stretch>
        </p:blipFill>
        <p:spPr>
          <a:xfrm>
            <a:off x="4000500" y="0"/>
            <a:ext cx="5143500" cy="5143500"/>
          </a:xfrm>
          <a:prstGeom prst="rect">
            <a:avLst/>
          </a:prstGeom>
          <a:noFill/>
          <a:ln>
            <a:noFill/>
          </a:ln>
        </p:spPr>
      </p:pic>
      <p:sp>
        <p:nvSpPr>
          <p:cNvPr id="178" name="Google Shape;178;p24"/>
          <p:cNvSpPr txBox="1"/>
          <p:nvPr/>
        </p:nvSpPr>
        <p:spPr>
          <a:xfrm>
            <a:off x="257675" y="1646775"/>
            <a:ext cx="3585000" cy="3496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800">
                <a:solidFill>
                  <a:schemeClr val="dk1"/>
                </a:solidFill>
                <a:latin typeface="Montserrat Medium"/>
                <a:ea typeface="Montserrat Medium"/>
                <a:cs typeface="Montserrat Medium"/>
                <a:sym typeface="Montserrat Medium"/>
              </a:rPr>
              <a:t>Su equipo se sumergirá en un mundo de fantasía en el reto de aprendizaje de servicio de este año. Usa un mapa para guiarle en su búsqueda, ¡pero ten cuidado con el peligro que le espera! ¿Qué buscará? ¿Fama? ¿Fortuna? ¿O hacer del mundo un lugar mejor? ¡La búsqueda está a punto de comenzar!</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100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Identificar, diseñar, ejecutar y evaluar un proyecto que atienda una necesidad en una comunidad real.</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 y presenta una historia de fantasía sobre un personaje que emprende una búsqueda.</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Diseñe y cree un mapa de fantasía que utilice métodos técnicos para representar la información de ubicación de la historia.</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Cree y presente dos elementos de elección de equipo que muestren los intereses, las habilidades, las áreas de fortaleza y los talentos del equipo.</a:t>
            </a:r>
            <a:endParaRPr sz="8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t/>
            </a:r>
            <a:endParaRPr sz="8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t/>
            </a:r>
            <a:endParaRPr sz="800">
              <a:solidFill>
                <a:schemeClr val="dk1"/>
              </a:solidFill>
              <a:latin typeface="Montserrat Medium"/>
              <a:ea typeface="Montserrat Medium"/>
              <a:cs typeface="Montserrat Medium"/>
              <a:sym typeface="Montserrat Medium"/>
            </a:endParaRPr>
          </a:p>
        </p:txBody>
      </p:sp>
      <p:sp>
        <p:nvSpPr>
          <p:cNvPr id="179" name="Google Shape;179;p24"/>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80" name="Google Shape;180;p24"/>
          <p:cNvPicPr preferRelativeResize="0"/>
          <p:nvPr/>
        </p:nvPicPr>
        <p:blipFill>
          <a:blip r:embed="rId4">
            <a:alphaModFix/>
          </a:blip>
          <a:stretch>
            <a:fillRect/>
          </a:stretch>
        </p:blipFill>
        <p:spPr>
          <a:xfrm>
            <a:off x="100625" y="322850"/>
            <a:ext cx="3796075" cy="1518450"/>
          </a:xfrm>
          <a:prstGeom prst="rect">
            <a:avLst/>
          </a:prstGeom>
          <a:noFill/>
          <a:ln>
            <a:noFill/>
          </a:ln>
        </p:spPr>
      </p:pic>
      <p:sp>
        <p:nvSpPr>
          <p:cNvPr id="181" name="Google Shape;181;p24"/>
          <p:cNvSpPr txBox="1"/>
          <p:nvPr/>
        </p:nvSpPr>
        <p:spPr>
          <a:xfrm>
            <a:off x="3507400" y="1077075"/>
            <a:ext cx="1441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AD44D8"/>
                </a:solidFill>
                <a:latin typeface="Oswald Light"/>
                <a:ea typeface="Oswald Light"/>
                <a:cs typeface="Oswald Light"/>
                <a:sym typeface="Oswald Light"/>
              </a:rPr>
              <a:t>/</a:t>
            </a:r>
            <a:endParaRPr sz="1800">
              <a:solidFill>
                <a:srgbClr val="AD44D8"/>
              </a:solidFill>
              <a:latin typeface="Oswald Light"/>
              <a:ea typeface="Oswald Light"/>
              <a:cs typeface="Oswald Light"/>
              <a:sym typeface="Oswald Light"/>
            </a:endParaRPr>
          </a:p>
        </p:txBody>
      </p:sp>
      <p:sp>
        <p:nvSpPr>
          <p:cNvPr id="182" name="Google Shape;182;p24"/>
          <p:cNvSpPr txBox="1"/>
          <p:nvPr/>
        </p:nvSpPr>
        <p:spPr>
          <a:xfrm>
            <a:off x="1806125" y="1334275"/>
            <a:ext cx="2280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AD44D8"/>
                </a:solidFill>
                <a:latin typeface="Oswald Light"/>
                <a:ea typeface="Oswald Light"/>
                <a:cs typeface="Oswald Light"/>
                <a:sym typeface="Oswald Light"/>
              </a:rPr>
              <a:t>APRENDIZAJE DE SERVICIO</a:t>
            </a:r>
            <a:endParaRPr sz="1700">
              <a:solidFill>
                <a:srgbClr val="AD44D8"/>
              </a:solidFill>
              <a:latin typeface="Oswald Light"/>
              <a:ea typeface="Oswald Light"/>
              <a:cs typeface="Oswald Light"/>
              <a:sym typeface="Oswald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5"/>
          <p:cNvPicPr preferRelativeResize="0"/>
          <p:nvPr/>
        </p:nvPicPr>
        <p:blipFill>
          <a:blip r:embed="rId3">
            <a:alphaModFix/>
          </a:blip>
          <a:stretch>
            <a:fillRect/>
          </a:stretch>
        </p:blipFill>
        <p:spPr>
          <a:xfrm>
            <a:off x="4000500" y="0"/>
            <a:ext cx="5143500" cy="5143500"/>
          </a:xfrm>
          <a:prstGeom prst="rect">
            <a:avLst/>
          </a:prstGeom>
          <a:noFill/>
          <a:ln>
            <a:noFill/>
          </a:ln>
        </p:spPr>
      </p:pic>
      <p:sp>
        <p:nvSpPr>
          <p:cNvPr id="188" name="Google Shape;188;p25"/>
          <p:cNvSpPr txBox="1"/>
          <p:nvPr/>
        </p:nvSpPr>
        <p:spPr>
          <a:xfrm>
            <a:off x="242150" y="1818025"/>
            <a:ext cx="3507600" cy="3295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800">
                <a:solidFill>
                  <a:schemeClr val="dk1"/>
                </a:solidFill>
                <a:latin typeface="Montserrat Medium"/>
                <a:ea typeface="Montserrat Medium"/>
                <a:cs typeface="Montserrat Medium"/>
                <a:sym typeface="Montserrat Medium"/>
              </a:rPr>
              <a:t>Desde el ajetreado arrecife de coral hasta las oscuras profundidades de la zona de la medianoche y las aguas poco profundas del lecho de un lago, hay muchos hábitats submarinos asombrosos para visitar. ¿Adónde podrían ir de vacaciones las criaturas submarinas? ¡Ven a explorar la vida bajo el mar en el reto de aprendizaje temprano de esta temporada!</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100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Investiga hábitats submarinos.</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 y presenta una obra de teatro sobre un grupo de criaturas submarinas que se van de vacaciones a un hábitat submarino.</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Diseña y construye un modelo de un punto de referencia que visitan las criaturas submarinas.</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 escenarios para mostrar el hábitat submarino.</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Cree y presente un elemento de elección de equipo que muestre los intereses, las habilidades, las áreas de fortaleza y los talentos del equipo.</a:t>
            </a:r>
            <a:endParaRPr sz="800">
              <a:solidFill>
                <a:schemeClr val="dk1"/>
              </a:solidFill>
              <a:latin typeface="Montserrat Medium"/>
              <a:ea typeface="Montserrat Medium"/>
              <a:cs typeface="Montserrat Medium"/>
              <a:sym typeface="Montserrat Medium"/>
            </a:endParaRPr>
          </a:p>
        </p:txBody>
      </p:sp>
      <p:sp>
        <p:nvSpPr>
          <p:cNvPr id="189" name="Google Shape;189;p25"/>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90" name="Google Shape;190;p25"/>
          <p:cNvPicPr preferRelativeResize="0"/>
          <p:nvPr/>
        </p:nvPicPr>
        <p:blipFill>
          <a:blip r:embed="rId4">
            <a:alphaModFix/>
          </a:blip>
          <a:stretch>
            <a:fillRect/>
          </a:stretch>
        </p:blipFill>
        <p:spPr>
          <a:xfrm>
            <a:off x="285375" y="539501"/>
            <a:ext cx="3507600" cy="1278527"/>
          </a:xfrm>
          <a:prstGeom prst="rect">
            <a:avLst/>
          </a:prstGeom>
          <a:noFill/>
          <a:ln>
            <a:noFill/>
          </a:ln>
        </p:spPr>
      </p:pic>
      <p:sp>
        <p:nvSpPr>
          <p:cNvPr id="191" name="Google Shape;191;p25"/>
          <p:cNvSpPr txBox="1"/>
          <p:nvPr/>
        </p:nvSpPr>
        <p:spPr>
          <a:xfrm>
            <a:off x="2866225" y="1132175"/>
            <a:ext cx="1441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AD44D8"/>
                </a:solidFill>
                <a:latin typeface="Oswald Light"/>
                <a:ea typeface="Oswald Light"/>
                <a:cs typeface="Oswald Light"/>
                <a:sym typeface="Oswald Light"/>
              </a:rPr>
              <a:t>/</a:t>
            </a:r>
            <a:endParaRPr sz="1600">
              <a:solidFill>
                <a:srgbClr val="AD44D8"/>
              </a:solidFill>
              <a:latin typeface="Oswald Light"/>
              <a:ea typeface="Oswald Light"/>
              <a:cs typeface="Oswald Light"/>
              <a:sym typeface="Oswald Light"/>
            </a:endParaRPr>
          </a:p>
        </p:txBody>
      </p:sp>
      <p:sp>
        <p:nvSpPr>
          <p:cNvPr id="192" name="Google Shape;192;p25"/>
          <p:cNvSpPr txBox="1"/>
          <p:nvPr/>
        </p:nvSpPr>
        <p:spPr>
          <a:xfrm>
            <a:off x="1620425" y="1365550"/>
            <a:ext cx="228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AD44D8"/>
                </a:solidFill>
                <a:latin typeface="Oswald Light"/>
                <a:ea typeface="Oswald Light"/>
                <a:cs typeface="Oswald Light"/>
                <a:sym typeface="Oswald Light"/>
              </a:rPr>
              <a:t>APRENDIZAJE TEMPRANO</a:t>
            </a:r>
            <a:endParaRPr sz="1500">
              <a:solidFill>
                <a:srgbClr val="AD44D8"/>
              </a:solidFill>
              <a:latin typeface="Oswald Light"/>
              <a:ea typeface="Oswald Light"/>
              <a:cs typeface="Oswald Light"/>
              <a:sym typeface="Oswald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26"/>
          <p:cNvPicPr preferRelativeResize="0"/>
          <p:nvPr/>
        </p:nvPicPr>
        <p:blipFill>
          <a:blip r:embed="rId3">
            <a:alphaModFix/>
          </a:blip>
          <a:stretch>
            <a:fillRect/>
          </a:stretch>
        </p:blipFill>
        <p:spPr>
          <a:xfrm>
            <a:off x="3979550" y="0"/>
            <a:ext cx="5143500" cy="5143500"/>
          </a:xfrm>
          <a:prstGeom prst="rect">
            <a:avLst/>
          </a:prstGeom>
          <a:noFill/>
          <a:ln>
            <a:noFill/>
          </a:ln>
        </p:spPr>
      </p:pic>
      <p:sp>
        <p:nvSpPr>
          <p:cNvPr id="198" name="Google Shape;198;p26"/>
          <p:cNvSpPr txBox="1"/>
          <p:nvPr/>
        </p:nvSpPr>
        <p:spPr>
          <a:xfrm>
            <a:off x="242150" y="1794800"/>
            <a:ext cx="3585000" cy="3223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Clr>
                <a:schemeClr val="dk1"/>
              </a:buClr>
              <a:buSzPts val="1100"/>
              <a:buFont typeface="Arial"/>
              <a:buNone/>
            </a:pPr>
            <a:r>
              <a:rPr lang="en" sz="800">
                <a:solidFill>
                  <a:schemeClr val="dk1"/>
                </a:solidFill>
                <a:latin typeface="Montserrat Medium"/>
                <a:ea typeface="Montserrat Medium"/>
                <a:cs typeface="Montserrat Medium"/>
                <a:sym typeface="Montserrat Medium"/>
              </a:rPr>
              <a:t>En un mundo con crecientes conexiones culturales, mayores niveles y tipos de comunicación, y una nueva necesidad de trabajo en equipo y resolución de problemas en tiempo real, la capacidad de resolver problemas rápidamente se está volviendo cada vez más crítica.</a:t>
            </a:r>
            <a:endParaRPr sz="8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Clr>
                <a:schemeClr val="dk1"/>
              </a:buClr>
              <a:buSzPts val="1100"/>
              <a:buFont typeface="Arial"/>
              <a:buNone/>
            </a:pPr>
            <a:r>
              <a:rPr lang="en" sz="800">
                <a:solidFill>
                  <a:schemeClr val="dk1"/>
                </a:solidFill>
                <a:latin typeface="Montserrat Medium"/>
                <a:ea typeface="Montserrat Medium"/>
                <a:cs typeface="Montserrat Medium"/>
                <a:sym typeface="Montserrat Medium"/>
              </a:rPr>
              <a:t>Se le pedirá a cada equipo que resuelva un reto instantáneo para su torneo DI. El equipo debe pensar rápidamente aplicando las habilidades apropiadas para producir una solución en un corto período de tiempo.</a:t>
            </a:r>
            <a:endParaRPr sz="8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Clr>
                <a:schemeClr val="dk1"/>
              </a:buClr>
              <a:buSzPts val="1100"/>
              <a:buFont typeface="Arial"/>
              <a:buNone/>
            </a:pPr>
            <a:r>
              <a:rPr lang="en" sz="800">
                <a:solidFill>
                  <a:schemeClr val="dk1"/>
                </a:solidFill>
                <a:latin typeface="Montserrat Medium"/>
                <a:ea typeface="Montserrat Medium"/>
                <a:cs typeface="Montserrat Medium"/>
                <a:sym typeface="Montserrat Medium"/>
              </a:rPr>
              <a:t>Los retos instantáneos se basan en el desempeño, en la tarea o en una combinación de ambos. Aunque cada reto instantáneo tiene requisitos diferentes, todos los retos instantáneos recompensan a los equipos por su trabajo en equipo. Los retos instantáneos se mantienen confidenciales hasta que llega el momento de que los equipos los resuelvan.</a:t>
            </a:r>
            <a:endParaRPr sz="8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t/>
            </a:r>
            <a:endParaRPr sz="800">
              <a:solidFill>
                <a:schemeClr val="dk1"/>
              </a:solidFill>
              <a:latin typeface="Montserrat Medium"/>
              <a:ea typeface="Montserrat Medium"/>
              <a:cs typeface="Montserrat Medium"/>
              <a:sym typeface="Montserrat Medium"/>
            </a:endParaRPr>
          </a:p>
        </p:txBody>
      </p:sp>
      <p:sp>
        <p:nvSpPr>
          <p:cNvPr id="199" name="Google Shape;199;p26"/>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200" name="Google Shape;200;p26"/>
          <p:cNvPicPr preferRelativeResize="0"/>
          <p:nvPr/>
        </p:nvPicPr>
        <p:blipFill>
          <a:blip r:embed="rId4">
            <a:alphaModFix/>
          </a:blip>
          <a:stretch>
            <a:fillRect/>
          </a:stretch>
        </p:blipFill>
        <p:spPr>
          <a:xfrm>
            <a:off x="136050" y="231050"/>
            <a:ext cx="3585000" cy="1792513"/>
          </a:xfrm>
          <a:prstGeom prst="rect">
            <a:avLst/>
          </a:prstGeom>
          <a:noFill/>
          <a:ln>
            <a:noFill/>
          </a:ln>
        </p:spPr>
      </p:pic>
      <p:sp>
        <p:nvSpPr>
          <p:cNvPr id="201" name="Google Shape;201;p26"/>
          <p:cNvSpPr txBox="1"/>
          <p:nvPr/>
        </p:nvSpPr>
        <p:spPr>
          <a:xfrm>
            <a:off x="1675725" y="1503650"/>
            <a:ext cx="22800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rgbClr val="AD44D8"/>
                </a:solidFill>
                <a:latin typeface="Oswald Light"/>
                <a:ea typeface="Oswald Light"/>
                <a:cs typeface="Oswald Light"/>
                <a:sym typeface="Oswald Light"/>
              </a:rPr>
              <a:t>RETO INSTANTÁNEO</a:t>
            </a:r>
            <a:endParaRPr sz="1900">
              <a:solidFill>
                <a:srgbClr val="AD44D8"/>
              </a:solidFill>
              <a:latin typeface="Oswald Light"/>
              <a:ea typeface="Oswald Light"/>
              <a:cs typeface="Oswald Light"/>
              <a:sym typeface="Oswald Light"/>
            </a:endParaRPr>
          </a:p>
          <a:p>
            <a:pPr indent="0" lvl="0" marL="0" rtl="0" algn="l">
              <a:spcBef>
                <a:spcPts val="0"/>
              </a:spcBef>
              <a:spcAft>
                <a:spcPts val="0"/>
              </a:spcAft>
              <a:buNone/>
            </a:pPr>
            <a:r>
              <a:t/>
            </a:r>
            <a:endParaRPr sz="1900">
              <a:solidFill>
                <a:srgbClr val="AD44D8"/>
              </a:solidFill>
              <a:latin typeface="Oswald Light"/>
              <a:ea typeface="Oswald Light"/>
              <a:cs typeface="Oswald Light"/>
              <a:sym typeface="Oswald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7"/>
          <p:cNvSpPr txBox="1"/>
          <p:nvPr/>
        </p:nvSpPr>
        <p:spPr>
          <a:xfrm>
            <a:off x="489600" y="982225"/>
            <a:ext cx="8103000" cy="336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200">
                <a:solidFill>
                  <a:schemeClr val="dk1"/>
                </a:solidFill>
                <a:latin typeface="Montserrat"/>
                <a:ea typeface="Montserrat"/>
                <a:cs typeface="Montserrat"/>
                <a:sym typeface="Montserrat"/>
              </a:rPr>
              <a:t>Pluma Volante</a:t>
            </a:r>
            <a:endParaRPr b="1" sz="2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000">
              <a:solidFill>
                <a:srgbClr val="28235E"/>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000">
                <a:solidFill>
                  <a:srgbClr val="5D00D9"/>
                </a:solidFill>
                <a:latin typeface="Montserrat"/>
                <a:ea typeface="Montserrat"/>
                <a:cs typeface="Montserrat"/>
                <a:sym typeface="Montserrat"/>
              </a:rPr>
              <a:t>Reto</a:t>
            </a:r>
            <a:endParaRPr b="1" sz="1000">
              <a:solidFill>
                <a:srgbClr val="5D00D9"/>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latin typeface="Montserrat Medium"/>
                <a:ea typeface="Montserrat Medium"/>
                <a:cs typeface="Montserrat Medium"/>
                <a:sym typeface="Montserrat Medium"/>
              </a:rPr>
              <a:t>Construye la estructura más alta posible, coloca una pluma en la parte superior y luego sopla la pluma para que aterrice lo más lejos posible.</a:t>
            </a:r>
            <a:endParaRPr sz="1000">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1000">
              <a:solidFill>
                <a:srgbClr val="5D00D9"/>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b="1" lang="en" sz="1000">
                <a:solidFill>
                  <a:srgbClr val="5D00D9"/>
                </a:solidFill>
                <a:latin typeface="Montserrat"/>
                <a:ea typeface="Montserrat"/>
                <a:cs typeface="Montserrat"/>
                <a:sym typeface="Montserrat"/>
              </a:rPr>
              <a:t>Tiempo</a:t>
            </a:r>
            <a:endParaRPr b="1" sz="1000">
              <a:solidFill>
                <a:srgbClr val="5D00D9"/>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latin typeface="Montserrat Medium"/>
                <a:ea typeface="Montserrat Medium"/>
                <a:cs typeface="Montserrat Medium"/>
                <a:sym typeface="Montserrat Medium"/>
              </a:rPr>
              <a:t>Tienes 5 minutos para usar sus habilidades de trabajo en equipo, creatividad e innovación para construir la estructura con los materiales proporcionados. Entonces tendrá una oportunidad de volar la pluma lo más lejos que puedas</a:t>
            </a:r>
            <a:endParaRPr sz="1000">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1000">
              <a:solidFill>
                <a:srgbClr val="5D00D9"/>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b="1" lang="en" sz="1000">
                <a:solidFill>
                  <a:srgbClr val="5D00D9"/>
                </a:solidFill>
                <a:latin typeface="Montserrat"/>
                <a:ea typeface="Montserrat"/>
                <a:cs typeface="Montserrat"/>
                <a:sym typeface="Montserrat"/>
              </a:rPr>
              <a:t>La Escena</a:t>
            </a:r>
            <a:endParaRPr b="1" sz="1000">
              <a:solidFill>
                <a:srgbClr val="5D00D9"/>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latin typeface="Montserrat Medium"/>
                <a:ea typeface="Montserrat Medium"/>
                <a:cs typeface="Montserrat Medium"/>
                <a:sym typeface="Montserrat Medium"/>
              </a:rPr>
              <a:t>Se le ha pedido que construya una nueva utilería para la secuela de Los Muppets. La estructura debe ser independiente sobre la mesa y debe ser lo más alta posible para que la pluma pueda volar una gran distancia. Después del tiempo de construcción de 5 minutos, se medirá la altura de la estructura. Luego colocará la pluma en la parte superior de la estructura y, con una gran bocanada de aire, verá qué tan lejos volará la pluma.</a:t>
            </a:r>
            <a:endParaRPr sz="1000">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1000">
              <a:solidFill>
                <a:srgbClr val="5D00D9"/>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b="1" lang="en" sz="1000">
                <a:solidFill>
                  <a:srgbClr val="5D00D9"/>
                </a:solidFill>
                <a:latin typeface="Montserrat"/>
                <a:ea typeface="Montserrat"/>
                <a:cs typeface="Montserrat"/>
                <a:sym typeface="Montserrat"/>
              </a:rPr>
              <a:t>Materiales</a:t>
            </a:r>
            <a:endParaRPr b="1" sz="1000">
              <a:solidFill>
                <a:srgbClr val="5D00D9"/>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latin typeface="Montserrat Medium"/>
                <a:ea typeface="Montserrat Medium"/>
                <a:cs typeface="Montserrat Medium"/>
                <a:sym typeface="Montserrat Medium"/>
              </a:rPr>
              <a:t>Papel de aluminio, 2 sujetapapeles, 4 pajitas, 3 hojas de papel, 4 limpiapipas, 1 etiqueta, 1 pluma</a:t>
            </a:r>
            <a:endParaRPr sz="1000">
              <a:latin typeface="Montserrat Medium"/>
              <a:ea typeface="Montserrat Medium"/>
              <a:cs typeface="Montserrat Medium"/>
              <a:sym typeface="Montserrat Medium"/>
            </a:endParaRPr>
          </a:p>
        </p:txBody>
      </p:sp>
      <p:sp>
        <p:nvSpPr>
          <p:cNvPr id="207" name="Google Shape;207;p27"/>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208" name="Google Shape;208;p27"/>
          <p:cNvPicPr preferRelativeResize="0"/>
          <p:nvPr/>
        </p:nvPicPr>
        <p:blipFill>
          <a:blip r:embed="rId3">
            <a:alphaModFix/>
          </a:blip>
          <a:stretch>
            <a:fillRect/>
          </a:stretch>
        </p:blipFill>
        <p:spPr>
          <a:xfrm>
            <a:off x="6187700" y="200225"/>
            <a:ext cx="2692500" cy="1346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8"/>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sp>
        <p:nvSpPr>
          <p:cNvPr id="214" name="Google Shape;214;p28"/>
          <p:cNvSpPr txBox="1"/>
          <p:nvPr/>
        </p:nvSpPr>
        <p:spPr>
          <a:xfrm>
            <a:off x="4828925" y="660925"/>
            <a:ext cx="3672000" cy="3916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Clr>
                <a:schemeClr val="dk1"/>
              </a:buClr>
              <a:buSzPts val="1100"/>
              <a:buFont typeface="Arial"/>
              <a:buNone/>
            </a:pPr>
            <a:r>
              <a:rPr lang="en" sz="1300">
                <a:latin typeface="Montserrat Medium"/>
                <a:ea typeface="Montserrat Medium"/>
                <a:cs typeface="Montserrat Medium"/>
                <a:sym typeface="Montserrat Medium"/>
              </a:rPr>
              <a:t>Digital Open es un desafío virtual diseñado para equipos que desean o necesitan una experiencia de aprendizaje flexible: en persona, virtual o híbrida. Cada año, creamos un desafío único que requiere una solución digital. Las soluciones se evalúan y los equipos se clasifican en esta competencia global única en su tipo.</a:t>
            </a:r>
            <a:endParaRPr sz="1300">
              <a:latin typeface="Montserrat Medium"/>
              <a:ea typeface="Montserrat Medium"/>
              <a:cs typeface="Montserrat Medium"/>
              <a:sym typeface="Montserrat Medium"/>
            </a:endParaRPr>
          </a:p>
          <a:p>
            <a:pPr indent="0" lvl="0" marL="0" rtl="0" algn="l">
              <a:lnSpc>
                <a:spcPct val="150000"/>
              </a:lnSpc>
              <a:spcBef>
                <a:spcPts val="1000"/>
              </a:spcBef>
              <a:spcAft>
                <a:spcPts val="0"/>
              </a:spcAft>
              <a:buClr>
                <a:schemeClr val="dk1"/>
              </a:buClr>
              <a:buSzPts val="1100"/>
              <a:buFont typeface="Arial"/>
              <a:buNone/>
            </a:pPr>
            <a:r>
              <a:rPr lang="en" sz="1300">
                <a:latin typeface="Montserrat Medium"/>
                <a:ea typeface="Montserrat Medium"/>
                <a:cs typeface="Montserrat Medium"/>
                <a:sym typeface="Montserrat Medium"/>
              </a:rPr>
              <a:t>Obtenga más información en: </a:t>
            </a:r>
            <a:r>
              <a:rPr lang="en" sz="1300" u="sng">
                <a:solidFill>
                  <a:schemeClr val="hlink"/>
                </a:solidFill>
                <a:latin typeface="Montserrat Medium"/>
                <a:ea typeface="Montserrat Medium"/>
                <a:cs typeface="Montserrat Medium"/>
                <a:sym typeface="Montserrat Medium"/>
                <a:hlinkClick r:id="rId3"/>
              </a:rPr>
              <a:t>DestinationImagination.org/Digital-Open</a:t>
            </a:r>
            <a:endParaRPr sz="1300">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t/>
            </a:r>
            <a:endParaRPr sz="1300">
              <a:latin typeface="Montserrat Medium"/>
              <a:ea typeface="Montserrat Medium"/>
              <a:cs typeface="Montserrat Medium"/>
              <a:sym typeface="Montserrat Medium"/>
            </a:endParaRPr>
          </a:p>
        </p:txBody>
      </p:sp>
      <p:pic>
        <p:nvPicPr>
          <p:cNvPr id="215" name="Google Shape;215;p28"/>
          <p:cNvPicPr preferRelativeResize="0"/>
          <p:nvPr/>
        </p:nvPicPr>
        <p:blipFill>
          <a:blip r:embed="rId4">
            <a:alphaModFix/>
          </a:blip>
          <a:stretch>
            <a:fillRect/>
          </a:stretch>
        </p:blipFill>
        <p:spPr>
          <a:xfrm>
            <a:off x="450925" y="874275"/>
            <a:ext cx="3974325" cy="2352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29"/>
          <p:cNvPicPr preferRelativeResize="0"/>
          <p:nvPr/>
        </p:nvPicPr>
        <p:blipFill rotWithShape="1">
          <a:blip r:embed="rId3">
            <a:alphaModFix/>
          </a:blip>
          <a:srcRect b="0" l="0" r="0" t="0"/>
          <a:stretch/>
        </p:blipFill>
        <p:spPr>
          <a:xfrm>
            <a:off x="349200" y="264600"/>
            <a:ext cx="1102175" cy="1102172"/>
          </a:xfrm>
          <a:prstGeom prst="rect">
            <a:avLst/>
          </a:prstGeom>
          <a:noFill/>
          <a:ln>
            <a:noFill/>
          </a:ln>
        </p:spPr>
      </p:pic>
      <p:sp>
        <p:nvSpPr>
          <p:cNvPr id="221" name="Google Shape;221;p29"/>
          <p:cNvSpPr txBox="1"/>
          <p:nvPr>
            <p:ph type="title"/>
          </p:nvPr>
        </p:nvSpPr>
        <p:spPr>
          <a:xfrm>
            <a:off x="276100" y="1494150"/>
            <a:ext cx="2343000" cy="97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Montserrat ExtraBold"/>
                <a:ea typeface="Montserrat ExtraBold"/>
                <a:cs typeface="Montserrat ExtraBold"/>
                <a:sym typeface="Montserrat ExtraBold"/>
              </a:rPr>
              <a:t>NUESTRA</a:t>
            </a:r>
            <a:endParaRPr sz="2400">
              <a:latin typeface="Montserrat ExtraBold"/>
              <a:ea typeface="Montserrat ExtraBold"/>
              <a:cs typeface="Montserrat ExtraBold"/>
              <a:sym typeface="Montserrat ExtraBold"/>
            </a:endParaRPr>
          </a:p>
          <a:p>
            <a:pPr indent="0" lvl="0" marL="0" rtl="0" algn="l">
              <a:spcBef>
                <a:spcPts val="0"/>
              </a:spcBef>
              <a:spcAft>
                <a:spcPts val="0"/>
              </a:spcAft>
              <a:buNone/>
            </a:pPr>
            <a:r>
              <a:rPr lang="en" sz="2400">
                <a:latin typeface="Montserrat ExtraBold"/>
                <a:ea typeface="Montserrat ExtraBold"/>
                <a:cs typeface="Montserrat ExtraBold"/>
                <a:sym typeface="Montserrat ExtraBold"/>
              </a:rPr>
              <a:t>COMUNIDAD</a:t>
            </a:r>
            <a:endParaRPr sz="2400">
              <a:latin typeface="Montserrat ExtraBold"/>
              <a:ea typeface="Montserrat ExtraBold"/>
              <a:cs typeface="Montserrat ExtraBold"/>
              <a:sym typeface="Montserrat ExtraBold"/>
            </a:endParaRPr>
          </a:p>
        </p:txBody>
      </p:sp>
      <p:sp>
        <p:nvSpPr>
          <p:cNvPr id="222" name="Google Shape;222;p29"/>
          <p:cNvSpPr/>
          <p:nvPr/>
        </p:nvSpPr>
        <p:spPr>
          <a:xfrm>
            <a:off x="8357700" y="4862700"/>
            <a:ext cx="786300" cy="280800"/>
          </a:xfrm>
          <a:prstGeom prst="rect">
            <a:avLst/>
          </a:prstGeom>
          <a:solidFill>
            <a:srgbClr val="F68B1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WHO</a:t>
            </a:r>
            <a:endParaRPr b="1" sz="1200">
              <a:solidFill>
                <a:schemeClr val="lt1"/>
              </a:solidFill>
              <a:latin typeface="Montserrat"/>
              <a:ea typeface="Montserrat"/>
              <a:cs typeface="Montserrat"/>
              <a:sym typeface="Montserrat"/>
            </a:endParaRPr>
          </a:p>
        </p:txBody>
      </p:sp>
      <p:pic>
        <p:nvPicPr>
          <p:cNvPr id="223" name="Google Shape;223;p29"/>
          <p:cNvPicPr preferRelativeResize="0"/>
          <p:nvPr/>
        </p:nvPicPr>
        <p:blipFill>
          <a:blip r:embed="rId4">
            <a:alphaModFix/>
          </a:blip>
          <a:stretch>
            <a:fillRect/>
          </a:stretch>
        </p:blipFill>
        <p:spPr>
          <a:xfrm>
            <a:off x="2934275" y="152400"/>
            <a:ext cx="5478225" cy="46619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0"/>
          <p:cNvPicPr preferRelativeResize="0"/>
          <p:nvPr/>
        </p:nvPicPr>
        <p:blipFill rotWithShape="1">
          <a:blip r:embed="rId3">
            <a:alphaModFix/>
          </a:blip>
          <a:srcRect b="0" l="0" r="0" t="0"/>
          <a:stretch/>
        </p:blipFill>
        <p:spPr>
          <a:xfrm>
            <a:off x="349200" y="264600"/>
            <a:ext cx="1102175" cy="1102172"/>
          </a:xfrm>
          <a:prstGeom prst="rect">
            <a:avLst/>
          </a:prstGeom>
          <a:noFill/>
          <a:ln>
            <a:noFill/>
          </a:ln>
        </p:spPr>
      </p:pic>
      <p:sp>
        <p:nvSpPr>
          <p:cNvPr id="229" name="Google Shape;229;p30"/>
          <p:cNvSpPr txBox="1"/>
          <p:nvPr/>
        </p:nvSpPr>
        <p:spPr>
          <a:xfrm>
            <a:off x="1791975" y="439350"/>
            <a:ext cx="6335700" cy="567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b="1" lang="en" sz="1800">
                <a:solidFill>
                  <a:schemeClr val="dk1"/>
                </a:solidFill>
                <a:latin typeface="Montserrat"/>
                <a:ea typeface="Montserrat"/>
                <a:cs typeface="Montserrat"/>
                <a:sym typeface="Montserrat"/>
              </a:rPr>
              <a:t>¿Quién hace Destination Imagination?</a:t>
            </a:r>
            <a:endParaRPr/>
          </a:p>
        </p:txBody>
      </p:sp>
      <p:sp>
        <p:nvSpPr>
          <p:cNvPr id="230" name="Google Shape;230;p30"/>
          <p:cNvSpPr txBox="1"/>
          <p:nvPr/>
        </p:nvSpPr>
        <p:spPr>
          <a:xfrm>
            <a:off x="288751" y="1709500"/>
            <a:ext cx="13755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ontserrat SemiBold"/>
                <a:ea typeface="Montserrat SemiBold"/>
                <a:cs typeface="Montserrat SemiBold"/>
                <a:sym typeface="Montserrat SemiBold"/>
              </a:rPr>
              <a:t>ESTUDIANTES</a:t>
            </a:r>
            <a:endParaRPr sz="1200">
              <a:latin typeface="Montserrat SemiBold"/>
              <a:ea typeface="Montserrat SemiBold"/>
              <a:cs typeface="Montserrat SemiBold"/>
              <a:sym typeface="Montserrat SemiBold"/>
            </a:endParaRPr>
          </a:p>
        </p:txBody>
      </p:sp>
      <p:sp>
        <p:nvSpPr>
          <p:cNvPr id="231" name="Google Shape;231;p30"/>
          <p:cNvSpPr txBox="1"/>
          <p:nvPr/>
        </p:nvSpPr>
        <p:spPr>
          <a:xfrm>
            <a:off x="1899725" y="1631200"/>
            <a:ext cx="1972500" cy="53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ontserrat SemiBold"/>
                <a:ea typeface="Montserrat SemiBold"/>
                <a:cs typeface="Montserrat SemiBold"/>
                <a:sym typeface="Montserrat SemiBold"/>
              </a:rPr>
              <a:t>DOCENTES Y </a:t>
            </a:r>
            <a:r>
              <a:rPr lang="en" sz="1200">
                <a:latin typeface="Montserrat SemiBold"/>
                <a:ea typeface="Montserrat SemiBold"/>
                <a:cs typeface="Montserrat SemiBold"/>
                <a:sym typeface="Montserrat SemiBold"/>
              </a:rPr>
              <a:t>ADMINISTRADORES</a:t>
            </a:r>
            <a:endParaRPr sz="1200">
              <a:latin typeface="Montserrat SemiBold"/>
              <a:ea typeface="Montserrat SemiBold"/>
              <a:cs typeface="Montserrat SemiBold"/>
              <a:sym typeface="Montserrat SemiBold"/>
            </a:endParaRPr>
          </a:p>
        </p:txBody>
      </p:sp>
      <p:sp>
        <p:nvSpPr>
          <p:cNvPr id="232" name="Google Shape;232;p30"/>
          <p:cNvSpPr txBox="1"/>
          <p:nvPr/>
        </p:nvSpPr>
        <p:spPr>
          <a:xfrm>
            <a:off x="4040656" y="1709500"/>
            <a:ext cx="15966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ontserrat SemiBold"/>
                <a:ea typeface="Montserrat SemiBold"/>
                <a:cs typeface="Montserrat SemiBold"/>
                <a:sym typeface="Montserrat SemiBold"/>
              </a:rPr>
              <a:t>VOLUNTARIOS</a:t>
            </a:r>
            <a:endParaRPr sz="1200">
              <a:latin typeface="Montserrat SemiBold"/>
              <a:ea typeface="Montserrat SemiBold"/>
              <a:cs typeface="Montserrat SemiBold"/>
              <a:sym typeface="Montserrat SemiBold"/>
            </a:endParaRPr>
          </a:p>
        </p:txBody>
      </p:sp>
      <p:sp>
        <p:nvSpPr>
          <p:cNvPr id="233" name="Google Shape;233;p30"/>
          <p:cNvSpPr txBox="1"/>
          <p:nvPr/>
        </p:nvSpPr>
        <p:spPr>
          <a:xfrm>
            <a:off x="5931091" y="1631200"/>
            <a:ext cx="1375500" cy="53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ontserrat SemiBold"/>
                <a:ea typeface="Montserrat SemiBold"/>
                <a:cs typeface="Montserrat SemiBold"/>
                <a:sym typeface="Montserrat SemiBold"/>
              </a:rPr>
              <a:t>PADRES</a:t>
            </a:r>
            <a:r>
              <a:rPr lang="en" sz="1200">
                <a:latin typeface="Montserrat SemiBold"/>
                <a:ea typeface="Montserrat SemiBold"/>
                <a:cs typeface="Montserrat SemiBold"/>
                <a:sym typeface="Montserrat SemiBold"/>
              </a:rPr>
              <a:t> &amp; GUARDIANES</a:t>
            </a:r>
            <a:endParaRPr sz="1200">
              <a:latin typeface="Montserrat SemiBold"/>
              <a:ea typeface="Montserrat SemiBold"/>
              <a:cs typeface="Montserrat SemiBold"/>
              <a:sym typeface="Montserrat SemiBold"/>
            </a:endParaRPr>
          </a:p>
        </p:txBody>
      </p:sp>
      <p:sp>
        <p:nvSpPr>
          <p:cNvPr id="234" name="Google Shape;234;p30"/>
          <p:cNvSpPr txBox="1"/>
          <p:nvPr/>
        </p:nvSpPr>
        <p:spPr>
          <a:xfrm>
            <a:off x="7338100" y="1709500"/>
            <a:ext cx="15525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ontserrat SemiBold"/>
                <a:ea typeface="Montserrat SemiBold"/>
                <a:cs typeface="Montserrat SemiBold"/>
                <a:sym typeface="Montserrat SemiBold"/>
              </a:rPr>
              <a:t>EX ESTUDIANTES</a:t>
            </a:r>
            <a:endParaRPr sz="1200">
              <a:latin typeface="Montserrat SemiBold"/>
              <a:ea typeface="Montserrat SemiBold"/>
              <a:cs typeface="Montserrat SemiBold"/>
              <a:sym typeface="Montserrat SemiBold"/>
            </a:endParaRPr>
          </a:p>
        </p:txBody>
      </p:sp>
      <p:pic>
        <p:nvPicPr>
          <p:cNvPr id="235" name="Google Shape;235;p30"/>
          <p:cNvPicPr preferRelativeResize="0"/>
          <p:nvPr/>
        </p:nvPicPr>
        <p:blipFill>
          <a:blip r:embed="rId4">
            <a:alphaModFix/>
          </a:blip>
          <a:stretch>
            <a:fillRect/>
          </a:stretch>
        </p:blipFill>
        <p:spPr>
          <a:xfrm>
            <a:off x="5989448" y="2362178"/>
            <a:ext cx="1258801" cy="1257747"/>
          </a:xfrm>
          <a:prstGeom prst="rect">
            <a:avLst/>
          </a:prstGeom>
          <a:noFill/>
          <a:ln>
            <a:noFill/>
          </a:ln>
        </p:spPr>
      </p:pic>
      <p:pic>
        <p:nvPicPr>
          <p:cNvPr id="236" name="Google Shape;236;p30"/>
          <p:cNvPicPr preferRelativeResize="0"/>
          <p:nvPr/>
        </p:nvPicPr>
        <p:blipFill>
          <a:blip r:embed="rId5">
            <a:alphaModFix/>
          </a:blip>
          <a:stretch>
            <a:fillRect/>
          </a:stretch>
        </p:blipFill>
        <p:spPr>
          <a:xfrm>
            <a:off x="347099" y="2362196"/>
            <a:ext cx="1258801" cy="1257729"/>
          </a:xfrm>
          <a:prstGeom prst="rect">
            <a:avLst/>
          </a:prstGeom>
          <a:noFill/>
          <a:ln>
            <a:noFill/>
          </a:ln>
        </p:spPr>
      </p:pic>
      <p:pic>
        <p:nvPicPr>
          <p:cNvPr id="237" name="Google Shape;237;p30"/>
          <p:cNvPicPr preferRelativeResize="0"/>
          <p:nvPr/>
        </p:nvPicPr>
        <p:blipFill>
          <a:blip r:embed="rId6">
            <a:alphaModFix/>
          </a:blip>
          <a:stretch>
            <a:fillRect/>
          </a:stretch>
        </p:blipFill>
        <p:spPr>
          <a:xfrm>
            <a:off x="2193875" y="2362175"/>
            <a:ext cx="1258801" cy="1257750"/>
          </a:xfrm>
          <a:prstGeom prst="rect">
            <a:avLst/>
          </a:prstGeom>
          <a:noFill/>
          <a:ln>
            <a:noFill/>
          </a:ln>
        </p:spPr>
      </p:pic>
      <p:pic>
        <p:nvPicPr>
          <p:cNvPr id="238" name="Google Shape;238;p30"/>
          <p:cNvPicPr preferRelativeResize="0"/>
          <p:nvPr/>
        </p:nvPicPr>
        <p:blipFill>
          <a:blip r:embed="rId7">
            <a:alphaModFix/>
          </a:blip>
          <a:stretch>
            <a:fillRect/>
          </a:stretch>
        </p:blipFill>
        <p:spPr>
          <a:xfrm>
            <a:off x="7484949" y="2362172"/>
            <a:ext cx="1258801" cy="1257753"/>
          </a:xfrm>
          <a:prstGeom prst="rect">
            <a:avLst/>
          </a:prstGeom>
          <a:noFill/>
          <a:ln>
            <a:noFill/>
          </a:ln>
        </p:spPr>
      </p:pic>
      <p:pic>
        <p:nvPicPr>
          <p:cNvPr id="239" name="Google Shape;239;p30"/>
          <p:cNvPicPr preferRelativeResize="0"/>
          <p:nvPr/>
        </p:nvPicPr>
        <p:blipFill>
          <a:blip r:embed="rId8">
            <a:alphaModFix/>
          </a:blip>
          <a:stretch>
            <a:fillRect/>
          </a:stretch>
        </p:blipFill>
        <p:spPr>
          <a:xfrm>
            <a:off x="4176277" y="2362181"/>
            <a:ext cx="1258801" cy="1257744"/>
          </a:xfrm>
          <a:prstGeom prst="rect">
            <a:avLst/>
          </a:prstGeom>
          <a:noFill/>
          <a:ln>
            <a:noFill/>
          </a:ln>
        </p:spPr>
      </p:pic>
      <p:sp>
        <p:nvSpPr>
          <p:cNvPr id="240" name="Google Shape;240;p30"/>
          <p:cNvSpPr/>
          <p:nvPr/>
        </p:nvSpPr>
        <p:spPr>
          <a:xfrm>
            <a:off x="8357700" y="4862700"/>
            <a:ext cx="786300" cy="280800"/>
          </a:xfrm>
          <a:prstGeom prst="rect">
            <a:avLst/>
          </a:prstGeom>
          <a:solidFill>
            <a:srgbClr val="F68B1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WHO</a:t>
            </a:r>
            <a:endParaRPr b="1" sz="1200">
              <a:solidFill>
                <a:schemeClr val="lt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31"/>
          <p:cNvPicPr preferRelativeResize="0"/>
          <p:nvPr/>
        </p:nvPicPr>
        <p:blipFill rotWithShape="1">
          <a:blip r:embed="rId4">
            <a:alphaModFix/>
          </a:blip>
          <a:srcRect b="39" l="0" r="0" t="39"/>
          <a:stretch/>
        </p:blipFill>
        <p:spPr>
          <a:xfrm>
            <a:off x="349200" y="264600"/>
            <a:ext cx="1102175" cy="1102172"/>
          </a:xfrm>
          <a:prstGeom prst="rect">
            <a:avLst/>
          </a:prstGeom>
          <a:noFill/>
          <a:ln>
            <a:noFill/>
          </a:ln>
        </p:spPr>
      </p:pic>
      <p:sp>
        <p:nvSpPr>
          <p:cNvPr id="246" name="Google Shape;246;p31"/>
          <p:cNvSpPr txBox="1"/>
          <p:nvPr/>
        </p:nvSpPr>
        <p:spPr>
          <a:xfrm>
            <a:off x="1711075" y="264600"/>
            <a:ext cx="6335700" cy="1296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1800">
                <a:solidFill>
                  <a:schemeClr val="dk1"/>
                </a:solidFill>
                <a:latin typeface="Montserrat Black"/>
                <a:ea typeface="Montserrat Black"/>
                <a:cs typeface="Montserrat Black"/>
                <a:sym typeface="Montserrat Black"/>
              </a:rPr>
              <a:t>La fuerza laboral del futuro</a:t>
            </a:r>
            <a:endParaRPr sz="1000">
              <a:solidFill>
                <a:schemeClr val="dk1"/>
              </a:solidFill>
              <a:latin typeface="Montserrat Black"/>
              <a:ea typeface="Montserrat Black"/>
              <a:cs typeface="Montserrat Black"/>
              <a:sym typeface="Montserrat Black"/>
            </a:endParaRPr>
          </a:p>
          <a:p>
            <a:pPr indent="0" lvl="0" marL="0" rtl="0" algn="l">
              <a:lnSpc>
                <a:spcPct val="150000"/>
              </a:lnSpc>
              <a:spcBef>
                <a:spcPts val="1000"/>
              </a:spcBef>
              <a:spcAft>
                <a:spcPts val="0"/>
              </a:spcAft>
              <a:buNone/>
            </a:pPr>
            <a:r>
              <a:rPr lang="en" sz="900">
                <a:solidFill>
                  <a:schemeClr val="dk1"/>
                </a:solidFill>
                <a:latin typeface="Montserrat Medium"/>
                <a:ea typeface="Montserrat Medium"/>
                <a:cs typeface="Montserrat Medium"/>
                <a:sym typeface="Montserrat Medium"/>
              </a:rPr>
              <a:t>Aunque no sabemos cómo serán estos trabajos, sabemos las habilidades que se necesitarán, habilidades que DI ayuda a los estudiantes a adquirir, incluida la resolución creativa de problemas, el pensamiento crítico y la gestión de proyectos.</a:t>
            </a:r>
            <a:endParaRPr sz="900">
              <a:latin typeface="Montserrat Medium"/>
              <a:ea typeface="Montserrat Medium"/>
              <a:cs typeface="Montserrat Medium"/>
              <a:sym typeface="Montserrat Medium"/>
            </a:endParaRPr>
          </a:p>
        </p:txBody>
      </p:sp>
      <p:sp>
        <p:nvSpPr>
          <p:cNvPr id="247" name="Google Shape;247;p31"/>
          <p:cNvSpPr/>
          <p:nvPr/>
        </p:nvSpPr>
        <p:spPr>
          <a:xfrm>
            <a:off x="8357700" y="4862700"/>
            <a:ext cx="786300" cy="280800"/>
          </a:xfrm>
          <a:prstGeom prst="rect">
            <a:avLst/>
          </a:prstGeom>
          <a:solidFill>
            <a:srgbClr val="8AC4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WHY</a:t>
            </a:r>
            <a:endParaRPr b="1" sz="1200">
              <a:solidFill>
                <a:schemeClr val="lt1"/>
              </a:solidFill>
              <a:latin typeface="Montserrat"/>
              <a:ea typeface="Montserrat"/>
              <a:cs typeface="Montserrat"/>
              <a:sym typeface="Montserrat"/>
            </a:endParaRPr>
          </a:p>
        </p:txBody>
      </p:sp>
      <p:sp>
        <p:nvSpPr>
          <p:cNvPr id="248" name="Google Shape;248;p31"/>
          <p:cNvSpPr txBox="1"/>
          <p:nvPr/>
        </p:nvSpPr>
        <p:spPr>
          <a:xfrm>
            <a:off x="1675250" y="2111238"/>
            <a:ext cx="6012900" cy="6555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900">
                <a:solidFill>
                  <a:schemeClr val="dk1"/>
                </a:solidFill>
                <a:latin typeface="Montserrat Medium"/>
                <a:ea typeface="Montserrat Medium"/>
                <a:cs typeface="Montserrat Medium"/>
                <a:sym typeface="Montserrat Medium"/>
              </a:rPr>
              <a:t>El 60 % de los directores ejecutivos encuestados mencionaron la creatividad como la cualidad de liderazgo más importante, en comparación con el 52 % para la integridad y el 35 % para el pensamiento global.</a:t>
            </a:r>
            <a:endParaRPr sz="900">
              <a:solidFill>
                <a:schemeClr val="dk1"/>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900">
                <a:solidFill>
                  <a:schemeClr val="dk1"/>
                </a:solidFill>
                <a:latin typeface="Montserrat Medium"/>
                <a:ea typeface="Montserrat Medium"/>
                <a:cs typeface="Montserrat Medium"/>
                <a:sym typeface="Montserrat Medium"/>
              </a:rPr>
              <a:t>– IBM Global CEO Study</a:t>
            </a:r>
            <a:endParaRPr sz="900">
              <a:solidFill>
                <a:schemeClr val="dk1"/>
              </a:solidFill>
              <a:latin typeface="Montserrat Medium"/>
              <a:ea typeface="Montserrat Medium"/>
              <a:cs typeface="Montserrat Medium"/>
              <a:sym typeface="Montserrat Medium"/>
            </a:endParaRPr>
          </a:p>
        </p:txBody>
      </p:sp>
      <p:sp>
        <p:nvSpPr>
          <p:cNvPr id="249" name="Google Shape;249;p31"/>
          <p:cNvSpPr txBox="1"/>
          <p:nvPr/>
        </p:nvSpPr>
        <p:spPr>
          <a:xfrm>
            <a:off x="1675250" y="3162475"/>
            <a:ext cx="6221100" cy="5274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900">
                <a:solidFill>
                  <a:schemeClr val="dk1"/>
                </a:solidFill>
                <a:latin typeface="Montserrat Medium"/>
                <a:ea typeface="Montserrat Medium"/>
                <a:cs typeface="Montserrat Medium"/>
                <a:sym typeface="Montserrat Medium"/>
              </a:rPr>
              <a:t>El 65% de los estudiantes de hoy se emplearán en trabajos que aún no se han inventado.</a:t>
            </a:r>
            <a:endParaRPr sz="900">
              <a:solidFill>
                <a:schemeClr val="dk1"/>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900">
                <a:solidFill>
                  <a:schemeClr val="dk1"/>
                </a:solidFill>
                <a:latin typeface="Montserrat Medium"/>
                <a:ea typeface="Montserrat Medium"/>
                <a:cs typeface="Montserrat Medium"/>
                <a:sym typeface="Montserrat Medium"/>
              </a:rPr>
              <a:t>– U.S. Department of Labor</a:t>
            </a:r>
            <a:endParaRPr sz="900">
              <a:solidFill>
                <a:schemeClr val="dk1"/>
              </a:solidFill>
              <a:latin typeface="Montserrat Medium"/>
              <a:ea typeface="Montserrat Medium"/>
              <a:cs typeface="Montserrat Medium"/>
              <a:sym typeface="Montserrat Medium"/>
            </a:endParaRPr>
          </a:p>
        </p:txBody>
      </p:sp>
      <p:pic>
        <p:nvPicPr>
          <p:cNvPr id="250" name="Google Shape;250;p31"/>
          <p:cNvPicPr preferRelativeResize="0"/>
          <p:nvPr/>
        </p:nvPicPr>
        <p:blipFill>
          <a:blip r:embed="rId5">
            <a:alphaModFix/>
          </a:blip>
          <a:stretch>
            <a:fillRect/>
          </a:stretch>
        </p:blipFill>
        <p:spPr>
          <a:xfrm>
            <a:off x="741724" y="2012650"/>
            <a:ext cx="852675" cy="852675"/>
          </a:xfrm>
          <a:prstGeom prst="rect">
            <a:avLst/>
          </a:prstGeom>
          <a:noFill/>
          <a:ln>
            <a:noFill/>
          </a:ln>
        </p:spPr>
      </p:pic>
      <p:pic>
        <p:nvPicPr>
          <p:cNvPr id="251" name="Google Shape;251;p31"/>
          <p:cNvPicPr preferRelativeResize="0"/>
          <p:nvPr/>
        </p:nvPicPr>
        <p:blipFill>
          <a:blip r:embed="rId6">
            <a:alphaModFix/>
          </a:blip>
          <a:stretch>
            <a:fillRect/>
          </a:stretch>
        </p:blipFill>
        <p:spPr>
          <a:xfrm>
            <a:off x="741736" y="3162475"/>
            <a:ext cx="852675" cy="85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1702000" y="557138"/>
            <a:ext cx="674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Montserrat ExtraBold"/>
                <a:ea typeface="Montserrat ExtraBold"/>
                <a:cs typeface="Montserrat ExtraBold"/>
                <a:sym typeface="Montserrat ExtraBold"/>
              </a:rPr>
              <a:t>AGENDA</a:t>
            </a:r>
            <a:endParaRPr sz="2400">
              <a:latin typeface="Montserrat ExtraBold"/>
              <a:ea typeface="Montserrat ExtraBold"/>
              <a:cs typeface="Montserrat ExtraBold"/>
              <a:sym typeface="Montserrat ExtraBold"/>
            </a:endParaRPr>
          </a:p>
        </p:txBody>
      </p:sp>
      <p:pic>
        <p:nvPicPr>
          <p:cNvPr id="62" name="Google Shape;62;p14"/>
          <p:cNvPicPr preferRelativeResize="0"/>
          <p:nvPr/>
        </p:nvPicPr>
        <p:blipFill>
          <a:blip r:embed="rId3">
            <a:alphaModFix/>
          </a:blip>
          <a:stretch>
            <a:fillRect/>
          </a:stretch>
        </p:blipFill>
        <p:spPr>
          <a:xfrm>
            <a:off x="349200" y="344875"/>
            <a:ext cx="1102175" cy="1102175"/>
          </a:xfrm>
          <a:prstGeom prst="rect">
            <a:avLst/>
          </a:prstGeom>
          <a:noFill/>
          <a:ln>
            <a:noFill/>
          </a:ln>
        </p:spPr>
      </p:pic>
      <p:sp>
        <p:nvSpPr>
          <p:cNvPr id="63" name="Google Shape;63;p14"/>
          <p:cNvSpPr txBox="1"/>
          <p:nvPr/>
        </p:nvSpPr>
        <p:spPr>
          <a:xfrm>
            <a:off x="860663" y="2014300"/>
            <a:ext cx="9600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QUÉ</a:t>
            </a:r>
            <a:endParaRPr>
              <a:latin typeface="Montserrat SemiBold"/>
              <a:ea typeface="Montserrat SemiBold"/>
              <a:cs typeface="Montserrat SemiBold"/>
              <a:sym typeface="Montserrat SemiBold"/>
            </a:endParaRPr>
          </a:p>
        </p:txBody>
      </p:sp>
      <p:sp>
        <p:nvSpPr>
          <p:cNvPr id="64" name="Google Shape;64;p14"/>
          <p:cNvSpPr txBox="1"/>
          <p:nvPr/>
        </p:nvSpPr>
        <p:spPr>
          <a:xfrm>
            <a:off x="2425363" y="2014300"/>
            <a:ext cx="9600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QUIÉN</a:t>
            </a:r>
            <a:endParaRPr>
              <a:latin typeface="Montserrat SemiBold"/>
              <a:ea typeface="Montserrat SemiBold"/>
              <a:cs typeface="Montserrat SemiBold"/>
              <a:sym typeface="Montserrat SemiBold"/>
            </a:endParaRPr>
          </a:p>
        </p:txBody>
      </p:sp>
      <p:sp>
        <p:nvSpPr>
          <p:cNvPr id="65" name="Google Shape;65;p14"/>
          <p:cNvSpPr txBox="1"/>
          <p:nvPr/>
        </p:nvSpPr>
        <p:spPr>
          <a:xfrm>
            <a:off x="3918950" y="2014300"/>
            <a:ext cx="11022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POR QUÉ</a:t>
            </a:r>
            <a:endParaRPr>
              <a:latin typeface="Montserrat SemiBold"/>
              <a:ea typeface="Montserrat SemiBold"/>
              <a:cs typeface="Montserrat SemiBold"/>
              <a:sym typeface="Montserrat SemiBold"/>
            </a:endParaRPr>
          </a:p>
        </p:txBody>
      </p:sp>
      <p:sp>
        <p:nvSpPr>
          <p:cNvPr id="66" name="Google Shape;66;p14"/>
          <p:cNvSpPr txBox="1"/>
          <p:nvPr/>
        </p:nvSpPr>
        <p:spPr>
          <a:xfrm>
            <a:off x="5554719" y="2014300"/>
            <a:ext cx="9600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CÓMO</a:t>
            </a:r>
            <a:endParaRPr>
              <a:latin typeface="Montserrat SemiBold"/>
              <a:ea typeface="Montserrat SemiBold"/>
              <a:cs typeface="Montserrat SemiBold"/>
              <a:sym typeface="Montserrat SemiBold"/>
            </a:endParaRPr>
          </a:p>
        </p:txBody>
      </p:sp>
      <p:sp>
        <p:nvSpPr>
          <p:cNvPr id="67" name="Google Shape;67;p14"/>
          <p:cNvSpPr txBox="1"/>
          <p:nvPr/>
        </p:nvSpPr>
        <p:spPr>
          <a:xfrm>
            <a:off x="7119400" y="2014300"/>
            <a:ext cx="13305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PREGUNTAS</a:t>
            </a:r>
            <a:endParaRPr>
              <a:latin typeface="Montserrat SemiBold"/>
              <a:ea typeface="Montserrat SemiBold"/>
              <a:cs typeface="Montserrat SemiBold"/>
              <a:sym typeface="Montserrat SemiBold"/>
            </a:endParaRPr>
          </a:p>
        </p:txBody>
      </p:sp>
      <p:pic>
        <p:nvPicPr>
          <p:cNvPr id="68" name="Google Shape;68;p14"/>
          <p:cNvPicPr preferRelativeResize="0"/>
          <p:nvPr/>
        </p:nvPicPr>
        <p:blipFill>
          <a:blip r:embed="rId4">
            <a:alphaModFix/>
          </a:blip>
          <a:stretch>
            <a:fillRect/>
          </a:stretch>
        </p:blipFill>
        <p:spPr>
          <a:xfrm>
            <a:off x="5554719" y="2521400"/>
            <a:ext cx="959999" cy="959999"/>
          </a:xfrm>
          <a:prstGeom prst="rect">
            <a:avLst/>
          </a:prstGeom>
          <a:noFill/>
          <a:ln>
            <a:noFill/>
          </a:ln>
        </p:spPr>
      </p:pic>
      <p:pic>
        <p:nvPicPr>
          <p:cNvPr id="69" name="Google Shape;69;p14"/>
          <p:cNvPicPr preferRelativeResize="0"/>
          <p:nvPr/>
        </p:nvPicPr>
        <p:blipFill>
          <a:blip r:embed="rId5">
            <a:alphaModFix/>
          </a:blip>
          <a:stretch>
            <a:fillRect/>
          </a:stretch>
        </p:blipFill>
        <p:spPr>
          <a:xfrm>
            <a:off x="7304650" y="2521400"/>
            <a:ext cx="959999" cy="959999"/>
          </a:xfrm>
          <a:prstGeom prst="rect">
            <a:avLst/>
          </a:prstGeom>
          <a:noFill/>
          <a:ln>
            <a:noFill/>
          </a:ln>
        </p:spPr>
      </p:pic>
      <p:pic>
        <p:nvPicPr>
          <p:cNvPr id="70" name="Google Shape;70;p14"/>
          <p:cNvPicPr preferRelativeResize="0"/>
          <p:nvPr/>
        </p:nvPicPr>
        <p:blipFill>
          <a:blip r:embed="rId6">
            <a:alphaModFix/>
          </a:blip>
          <a:stretch>
            <a:fillRect/>
          </a:stretch>
        </p:blipFill>
        <p:spPr>
          <a:xfrm>
            <a:off x="876487" y="2537225"/>
            <a:ext cx="928351" cy="928351"/>
          </a:xfrm>
          <a:prstGeom prst="rect">
            <a:avLst/>
          </a:prstGeom>
          <a:noFill/>
          <a:ln>
            <a:noFill/>
          </a:ln>
        </p:spPr>
      </p:pic>
      <p:pic>
        <p:nvPicPr>
          <p:cNvPr id="71" name="Google Shape;71;p14"/>
          <p:cNvPicPr preferRelativeResize="0"/>
          <p:nvPr/>
        </p:nvPicPr>
        <p:blipFill>
          <a:blip r:embed="rId7">
            <a:alphaModFix/>
          </a:blip>
          <a:stretch>
            <a:fillRect/>
          </a:stretch>
        </p:blipFill>
        <p:spPr>
          <a:xfrm>
            <a:off x="2425363" y="2521400"/>
            <a:ext cx="959999" cy="959999"/>
          </a:xfrm>
          <a:prstGeom prst="rect">
            <a:avLst/>
          </a:prstGeom>
          <a:noFill/>
          <a:ln>
            <a:noFill/>
          </a:ln>
        </p:spPr>
      </p:pic>
      <p:pic>
        <p:nvPicPr>
          <p:cNvPr id="72" name="Google Shape;72;p14"/>
          <p:cNvPicPr preferRelativeResize="0"/>
          <p:nvPr/>
        </p:nvPicPr>
        <p:blipFill>
          <a:blip r:embed="rId8">
            <a:alphaModFix/>
          </a:blip>
          <a:stretch>
            <a:fillRect/>
          </a:stretch>
        </p:blipFill>
        <p:spPr>
          <a:xfrm>
            <a:off x="3990052" y="2521021"/>
            <a:ext cx="960000" cy="96076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32"/>
          <p:cNvPicPr preferRelativeResize="0"/>
          <p:nvPr/>
        </p:nvPicPr>
        <p:blipFill rotWithShape="1">
          <a:blip r:embed="rId3">
            <a:alphaModFix/>
          </a:blip>
          <a:srcRect b="0" l="0" r="0" t="0"/>
          <a:stretch/>
        </p:blipFill>
        <p:spPr>
          <a:xfrm>
            <a:off x="349200" y="264600"/>
            <a:ext cx="1102175" cy="1102172"/>
          </a:xfrm>
          <a:prstGeom prst="rect">
            <a:avLst/>
          </a:prstGeom>
          <a:noFill/>
          <a:ln>
            <a:noFill/>
          </a:ln>
        </p:spPr>
      </p:pic>
      <p:sp>
        <p:nvSpPr>
          <p:cNvPr id="257" name="Google Shape;257;p32"/>
          <p:cNvSpPr txBox="1"/>
          <p:nvPr/>
        </p:nvSpPr>
        <p:spPr>
          <a:xfrm>
            <a:off x="1791975" y="292400"/>
            <a:ext cx="7041900" cy="1102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Clr>
                <a:srgbClr val="000000"/>
              </a:buClr>
              <a:buSzPts val="1100"/>
              <a:buFont typeface="Arial"/>
              <a:buNone/>
            </a:pPr>
            <a:r>
              <a:rPr b="1" lang="en" sz="1800">
                <a:solidFill>
                  <a:schemeClr val="dk1"/>
                </a:solidFill>
                <a:latin typeface="Montserrat"/>
                <a:ea typeface="Montserrat"/>
                <a:cs typeface="Montserrat"/>
                <a:sym typeface="Montserrat"/>
              </a:rPr>
              <a:t>Precios por equipo (EE. UU.)</a:t>
            </a:r>
            <a:endParaRPr b="1" sz="1000">
              <a:solidFill>
                <a:schemeClr val="dk1"/>
              </a:solidFill>
              <a:latin typeface="Montserrat"/>
              <a:ea typeface="Montserrat"/>
              <a:cs typeface="Montserrat"/>
              <a:sym typeface="Montserrat"/>
            </a:endParaRPr>
          </a:p>
          <a:p>
            <a:pPr indent="0" lvl="0" marL="0" rtl="0" algn="l">
              <a:lnSpc>
                <a:spcPct val="150000"/>
              </a:lnSpc>
              <a:spcBef>
                <a:spcPts val="1000"/>
              </a:spcBef>
              <a:spcAft>
                <a:spcPts val="0"/>
              </a:spcAft>
              <a:buNone/>
            </a:pPr>
            <a:r>
              <a:rPr lang="en" sz="1300">
                <a:solidFill>
                  <a:schemeClr val="dk1"/>
                </a:solidFill>
                <a:latin typeface="Montserrat Medium"/>
                <a:ea typeface="Montserrat Medium"/>
                <a:cs typeface="Montserrat Medium"/>
                <a:sym typeface="Montserrat Medium"/>
              </a:rPr>
              <a:t>¿Listo para comenzar? Visite ShopDI.org para comprar un número de equipo.</a:t>
            </a:r>
            <a:endParaRPr sz="1300">
              <a:latin typeface="Montserrat Medium"/>
              <a:ea typeface="Montserrat Medium"/>
              <a:cs typeface="Montserrat Medium"/>
              <a:sym typeface="Montserrat Medium"/>
            </a:endParaRPr>
          </a:p>
        </p:txBody>
      </p:sp>
      <p:sp>
        <p:nvSpPr>
          <p:cNvPr id="258" name="Google Shape;258;p32"/>
          <p:cNvSpPr txBox="1"/>
          <p:nvPr/>
        </p:nvSpPr>
        <p:spPr>
          <a:xfrm>
            <a:off x="1791975" y="3191200"/>
            <a:ext cx="6355200" cy="1458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Clr>
                <a:schemeClr val="dk1"/>
              </a:buClr>
              <a:buSzPts val="1100"/>
              <a:buFont typeface="Arial"/>
              <a:buNone/>
            </a:pPr>
            <a:r>
              <a:rPr lang="en" sz="900">
                <a:solidFill>
                  <a:schemeClr val="dk1"/>
                </a:solidFill>
                <a:latin typeface="Montserrat Medium"/>
                <a:ea typeface="Montserrat Medium"/>
                <a:cs typeface="Montserrat Medium"/>
                <a:sym typeface="Montserrat Medium"/>
              </a:rPr>
              <a:t>Destination Imagination administra sus retos de equipo a través de afiliados estatales y nacionales en todo el mundo. Para participar en un torneo, los equipos deben registrarse con su afiliado. Hay tarifas adicionales para la administración de afiliados, torneos de afiliados y presupuestos de retos. Algunos afiliados han indicado a las oficinas centrales de DI que cobren sus tarifas de afiliado* con la compra de su número de equipo.</a:t>
            </a:r>
            <a:endParaRPr sz="9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Clr>
                <a:schemeClr val="dk1"/>
              </a:buClr>
              <a:buSzPts val="1100"/>
              <a:buFont typeface="Arial"/>
              <a:buNone/>
            </a:pPr>
            <a:r>
              <a:rPr lang="en" sz="900">
                <a:solidFill>
                  <a:schemeClr val="dk1"/>
                </a:solidFill>
                <a:latin typeface="Montserrat Medium"/>
                <a:ea typeface="Montserrat Medium"/>
                <a:cs typeface="Montserrat Medium"/>
                <a:sym typeface="Montserrat Medium"/>
              </a:rPr>
              <a:t>*Las tarifas de los afiliados varían y quedan a discreción de cada afiliado individual.</a:t>
            </a:r>
            <a:endParaRPr sz="9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t/>
            </a:r>
            <a:endParaRPr sz="900">
              <a:solidFill>
                <a:schemeClr val="dk1"/>
              </a:solidFill>
              <a:latin typeface="Montserrat Medium"/>
              <a:ea typeface="Montserrat Medium"/>
              <a:cs typeface="Montserrat Medium"/>
              <a:sym typeface="Montserrat Medium"/>
            </a:endParaRPr>
          </a:p>
        </p:txBody>
      </p:sp>
      <p:sp>
        <p:nvSpPr>
          <p:cNvPr id="259" name="Google Shape;259;p32"/>
          <p:cNvSpPr/>
          <p:nvPr/>
        </p:nvSpPr>
        <p:spPr>
          <a:xfrm>
            <a:off x="8357700" y="4862700"/>
            <a:ext cx="786300" cy="280800"/>
          </a:xfrm>
          <a:prstGeom prst="rect">
            <a:avLst/>
          </a:prstGeom>
          <a:solidFill>
            <a:srgbClr val="00B1B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HOW</a:t>
            </a:r>
            <a:endParaRPr b="1" sz="1200">
              <a:solidFill>
                <a:schemeClr val="lt1"/>
              </a:solidFill>
              <a:latin typeface="Montserrat"/>
              <a:ea typeface="Montserrat"/>
              <a:cs typeface="Montserrat"/>
              <a:sym typeface="Montserrat"/>
            </a:endParaRPr>
          </a:p>
        </p:txBody>
      </p:sp>
      <p:sp>
        <p:nvSpPr>
          <p:cNvPr id="260" name="Google Shape;260;p32"/>
          <p:cNvSpPr txBox="1"/>
          <p:nvPr/>
        </p:nvSpPr>
        <p:spPr>
          <a:xfrm>
            <a:off x="1868175" y="1592325"/>
            <a:ext cx="2376900" cy="14583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lnSpc>
                <a:spcPct val="130000"/>
              </a:lnSpc>
              <a:spcBef>
                <a:spcPts val="0"/>
              </a:spcBef>
              <a:spcAft>
                <a:spcPts val="0"/>
              </a:spcAft>
              <a:buNone/>
            </a:pPr>
            <a:r>
              <a:t/>
            </a:r>
            <a:endParaRPr b="1" sz="1200">
              <a:solidFill>
                <a:schemeClr val="lt1"/>
              </a:solidFill>
              <a:latin typeface="Montserrat"/>
              <a:ea typeface="Montserrat"/>
              <a:cs typeface="Montserrat"/>
              <a:sym typeface="Montserrat"/>
            </a:endParaRPr>
          </a:p>
          <a:p>
            <a:pPr indent="0" lvl="0" marL="0" rtl="0" algn="ctr">
              <a:lnSpc>
                <a:spcPct val="120000"/>
              </a:lnSpc>
              <a:spcBef>
                <a:spcPts val="0"/>
              </a:spcBef>
              <a:spcAft>
                <a:spcPts val="0"/>
              </a:spcAft>
              <a:buNone/>
            </a:pPr>
            <a:r>
              <a:rPr lang="en" sz="1500">
                <a:solidFill>
                  <a:schemeClr val="lt1"/>
                </a:solidFill>
                <a:latin typeface="Montserrat ExtraBold"/>
                <a:ea typeface="Montserrat ExtraBold"/>
                <a:cs typeface="Montserrat ExtraBold"/>
                <a:sym typeface="Montserrat ExtraBold"/>
              </a:rPr>
              <a:t>NÚMERO DE </a:t>
            </a:r>
            <a:endParaRPr sz="1500">
              <a:solidFill>
                <a:schemeClr val="lt1"/>
              </a:solidFill>
              <a:latin typeface="Montserrat ExtraBold"/>
              <a:ea typeface="Montserrat ExtraBold"/>
              <a:cs typeface="Montserrat ExtraBold"/>
              <a:sym typeface="Montserrat ExtraBold"/>
            </a:endParaRPr>
          </a:p>
          <a:p>
            <a:pPr indent="0" lvl="0" marL="0" rtl="0" algn="ctr">
              <a:lnSpc>
                <a:spcPct val="120000"/>
              </a:lnSpc>
              <a:spcBef>
                <a:spcPts val="0"/>
              </a:spcBef>
              <a:spcAft>
                <a:spcPts val="0"/>
              </a:spcAft>
              <a:buNone/>
            </a:pPr>
            <a:r>
              <a:rPr lang="en" sz="1500">
                <a:solidFill>
                  <a:schemeClr val="lt1"/>
                </a:solidFill>
                <a:latin typeface="Montserrat ExtraBold"/>
                <a:ea typeface="Montserrat ExtraBold"/>
                <a:cs typeface="Montserrat ExtraBold"/>
                <a:sym typeface="Montserrat ExtraBold"/>
              </a:rPr>
              <a:t>EQUIPO</a:t>
            </a:r>
            <a:endParaRPr sz="1500">
              <a:solidFill>
                <a:schemeClr val="lt1"/>
              </a:solidFill>
              <a:latin typeface="Montserrat ExtraBold"/>
              <a:ea typeface="Montserrat ExtraBold"/>
              <a:cs typeface="Montserrat ExtraBold"/>
              <a:sym typeface="Montserrat ExtraBold"/>
            </a:endParaRPr>
          </a:p>
          <a:p>
            <a:pPr indent="0" lvl="0" marL="0" rtl="0" algn="ctr">
              <a:lnSpc>
                <a:spcPct val="120000"/>
              </a:lnSpc>
              <a:spcBef>
                <a:spcPts val="0"/>
              </a:spcBef>
              <a:spcAft>
                <a:spcPts val="0"/>
              </a:spcAft>
              <a:buNone/>
            </a:pPr>
            <a:r>
              <a:rPr b="1" lang="en" sz="2700">
                <a:solidFill>
                  <a:schemeClr val="lt1"/>
                </a:solidFill>
                <a:latin typeface="Montserrat"/>
                <a:ea typeface="Montserrat"/>
                <a:cs typeface="Montserrat"/>
                <a:sym typeface="Montserrat"/>
              </a:rPr>
              <a:t>$165*</a:t>
            </a:r>
            <a:r>
              <a:rPr b="1" lang="en" sz="1500">
                <a:solidFill>
                  <a:schemeClr val="lt1"/>
                </a:solidFill>
                <a:latin typeface="Montserrat"/>
                <a:ea typeface="Montserrat"/>
                <a:cs typeface="Montserrat"/>
                <a:sym typeface="Montserrat"/>
              </a:rPr>
              <a:t>/ por equipo</a:t>
            </a:r>
            <a:endParaRPr b="1" sz="1500">
              <a:solidFill>
                <a:schemeClr val="lt1"/>
              </a:solidFill>
              <a:latin typeface="Montserrat"/>
              <a:ea typeface="Montserrat"/>
              <a:cs typeface="Montserrat"/>
              <a:sym typeface="Montserrat"/>
            </a:endParaRPr>
          </a:p>
          <a:p>
            <a:pPr indent="0" lvl="0" marL="0" rtl="0" algn="ctr">
              <a:lnSpc>
                <a:spcPct val="130000"/>
              </a:lnSpc>
              <a:spcBef>
                <a:spcPts val="0"/>
              </a:spcBef>
              <a:spcAft>
                <a:spcPts val="0"/>
              </a:spcAft>
              <a:buClr>
                <a:schemeClr val="dk1"/>
              </a:buClr>
              <a:buSzPts val="1100"/>
              <a:buFont typeface="Arial"/>
              <a:buNone/>
            </a:pPr>
            <a:r>
              <a:t/>
            </a:r>
            <a:endParaRPr b="1" sz="1750">
              <a:solidFill>
                <a:schemeClr val="lt1"/>
              </a:solidFill>
              <a:highlight>
                <a:srgbClr val="FFFFFF"/>
              </a:highlight>
              <a:latin typeface="Montserrat"/>
              <a:ea typeface="Montserrat"/>
              <a:cs typeface="Montserrat"/>
              <a:sym typeface="Montserrat"/>
            </a:endParaRPr>
          </a:p>
          <a:p>
            <a:pPr indent="0" lvl="0" marL="0" rtl="0" algn="ctr">
              <a:lnSpc>
                <a:spcPct val="150000"/>
              </a:lnSpc>
              <a:spcBef>
                <a:spcPts val="1000"/>
              </a:spcBef>
              <a:spcAft>
                <a:spcPts val="0"/>
              </a:spcAft>
              <a:buClr>
                <a:srgbClr val="000000"/>
              </a:buClr>
              <a:buSzPts val="1100"/>
              <a:buFont typeface="Arial"/>
              <a:buNone/>
            </a:pPr>
            <a:r>
              <a:t/>
            </a:r>
            <a:endParaRPr b="1" sz="1300">
              <a:solidFill>
                <a:schemeClr val="lt1"/>
              </a:solidFill>
              <a:latin typeface="Montserrat"/>
              <a:ea typeface="Montserrat"/>
              <a:cs typeface="Montserrat"/>
              <a:sym typeface="Montserrat"/>
            </a:endParaRPr>
          </a:p>
        </p:txBody>
      </p:sp>
      <p:sp>
        <p:nvSpPr>
          <p:cNvPr id="261" name="Google Shape;261;p32"/>
          <p:cNvSpPr txBox="1"/>
          <p:nvPr/>
        </p:nvSpPr>
        <p:spPr>
          <a:xfrm>
            <a:off x="4572000" y="1592325"/>
            <a:ext cx="3062400" cy="1458300"/>
          </a:xfrm>
          <a:prstGeom prst="rect">
            <a:avLst/>
          </a:prstGeom>
          <a:solidFill>
            <a:srgbClr val="9900FF"/>
          </a:solidFill>
          <a:ln>
            <a:noFill/>
          </a:ln>
        </p:spPr>
        <p:txBody>
          <a:bodyPr anchorCtr="0" anchor="t" bIns="91425" lIns="91425" spcFirstLastPara="1" rIns="91425" wrap="square" tIns="91425">
            <a:noAutofit/>
          </a:bodyPr>
          <a:lstStyle/>
          <a:p>
            <a:pPr indent="0" lvl="0" marL="0" rtl="0" algn="ctr">
              <a:lnSpc>
                <a:spcPct val="130000"/>
              </a:lnSpc>
              <a:spcBef>
                <a:spcPts val="0"/>
              </a:spcBef>
              <a:spcAft>
                <a:spcPts val="0"/>
              </a:spcAft>
              <a:buNone/>
            </a:pPr>
            <a:r>
              <a:t/>
            </a:r>
            <a:endParaRPr b="1" sz="1200">
              <a:solidFill>
                <a:schemeClr val="lt1"/>
              </a:solidFill>
              <a:latin typeface="Montserrat"/>
              <a:ea typeface="Montserrat"/>
              <a:cs typeface="Montserrat"/>
              <a:sym typeface="Montserrat"/>
            </a:endParaRPr>
          </a:p>
          <a:p>
            <a:pPr indent="0" lvl="0" marL="0" rtl="0" algn="ctr">
              <a:lnSpc>
                <a:spcPct val="120000"/>
              </a:lnSpc>
              <a:spcBef>
                <a:spcPts val="0"/>
              </a:spcBef>
              <a:spcAft>
                <a:spcPts val="0"/>
              </a:spcAft>
              <a:buNone/>
            </a:pPr>
            <a:r>
              <a:rPr lang="en" sz="1500">
                <a:solidFill>
                  <a:schemeClr val="lt1"/>
                </a:solidFill>
                <a:latin typeface="Montserrat ExtraBold"/>
                <a:ea typeface="Montserrat ExtraBold"/>
                <a:cs typeface="Montserrat ExtraBold"/>
                <a:sym typeface="Montserrat ExtraBold"/>
              </a:rPr>
              <a:t>VERIFICACIÓN DE ANTECEDENTES</a:t>
            </a:r>
            <a:endParaRPr sz="1500">
              <a:solidFill>
                <a:schemeClr val="lt1"/>
              </a:solidFill>
              <a:latin typeface="Montserrat ExtraBold"/>
              <a:ea typeface="Montserrat ExtraBold"/>
              <a:cs typeface="Montserrat ExtraBold"/>
              <a:sym typeface="Montserrat ExtraBold"/>
            </a:endParaRPr>
          </a:p>
          <a:p>
            <a:pPr indent="0" lvl="0" marL="0" rtl="0" algn="ctr">
              <a:lnSpc>
                <a:spcPct val="120000"/>
              </a:lnSpc>
              <a:spcBef>
                <a:spcPts val="0"/>
              </a:spcBef>
              <a:spcAft>
                <a:spcPts val="0"/>
              </a:spcAft>
              <a:buNone/>
            </a:pPr>
            <a:r>
              <a:rPr b="1" lang="en" sz="2700">
                <a:solidFill>
                  <a:schemeClr val="lt1"/>
                </a:solidFill>
                <a:latin typeface="Montserrat"/>
                <a:ea typeface="Montserrat"/>
                <a:cs typeface="Montserrat"/>
                <a:sym typeface="Montserrat"/>
              </a:rPr>
              <a:t>$25</a:t>
            </a:r>
            <a:r>
              <a:rPr b="1" lang="en" sz="1500">
                <a:solidFill>
                  <a:schemeClr val="lt1"/>
                </a:solidFill>
                <a:latin typeface="Montserrat"/>
                <a:ea typeface="Montserrat"/>
                <a:cs typeface="Montserrat"/>
                <a:sym typeface="Montserrat"/>
              </a:rPr>
              <a:t>/ Por Facilitador</a:t>
            </a:r>
            <a:endParaRPr b="1" sz="1500">
              <a:solidFill>
                <a:schemeClr val="lt1"/>
              </a:solidFill>
              <a:latin typeface="Montserrat"/>
              <a:ea typeface="Montserrat"/>
              <a:cs typeface="Montserrat"/>
              <a:sym typeface="Montserrat"/>
            </a:endParaRPr>
          </a:p>
          <a:p>
            <a:pPr indent="0" lvl="0" marL="0" rtl="0" algn="ctr">
              <a:lnSpc>
                <a:spcPct val="130000"/>
              </a:lnSpc>
              <a:spcBef>
                <a:spcPts val="0"/>
              </a:spcBef>
              <a:spcAft>
                <a:spcPts val="0"/>
              </a:spcAft>
              <a:buNone/>
            </a:pPr>
            <a:r>
              <a:t/>
            </a:r>
            <a:endParaRPr b="1" sz="1750">
              <a:solidFill>
                <a:schemeClr val="lt1"/>
              </a:solidFill>
              <a:highlight>
                <a:srgbClr val="FFFFFF"/>
              </a:highlight>
              <a:latin typeface="Montserrat"/>
              <a:ea typeface="Montserrat"/>
              <a:cs typeface="Montserrat"/>
              <a:sym typeface="Montserrat"/>
            </a:endParaRPr>
          </a:p>
          <a:p>
            <a:pPr indent="0" lvl="0" marL="0" rtl="0" algn="ctr">
              <a:lnSpc>
                <a:spcPct val="150000"/>
              </a:lnSpc>
              <a:spcBef>
                <a:spcPts val="1000"/>
              </a:spcBef>
              <a:spcAft>
                <a:spcPts val="0"/>
              </a:spcAft>
              <a:buNone/>
            </a:pPr>
            <a:r>
              <a:t/>
            </a:r>
            <a:endParaRPr b="1" sz="1300">
              <a:solidFill>
                <a:schemeClr val="lt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33"/>
          <p:cNvPicPr preferRelativeResize="0"/>
          <p:nvPr/>
        </p:nvPicPr>
        <p:blipFill rotWithShape="1">
          <a:blip r:embed="rId3">
            <a:alphaModFix/>
          </a:blip>
          <a:srcRect b="0" l="0" r="0" t="0"/>
          <a:stretch/>
        </p:blipFill>
        <p:spPr>
          <a:xfrm>
            <a:off x="349200" y="264600"/>
            <a:ext cx="1102175" cy="1102172"/>
          </a:xfrm>
          <a:prstGeom prst="rect">
            <a:avLst/>
          </a:prstGeom>
          <a:noFill/>
          <a:ln>
            <a:noFill/>
          </a:ln>
        </p:spPr>
      </p:pic>
      <p:sp>
        <p:nvSpPr>
          <p:cNvPr id="267" name="Google Shape;267;p33"/>
          <p:cNvSpPr txBox="1"/>
          <p:nvPr/>
        </p:nvSpPr>
        <p:spPr>
          <a:xfrm>
            <a:off x="1791975" y="292400"/>
            <a:ext cx="7041900" cy="1102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Clr>
                <a:srgbClr val="000000"/>
              </a:buClr>
              <a:buSzPts val="1100"/>
              <a:buFont typeface="Arial"/>
              <a:buNone/>
            </a:pPr>
            <a:r>
              <a:rPr b="1" lang="en" sz="1800">
                <a:solidFill>
                  <a:schemeClr val="dk1"/>
                </a:solidFill>
                <a:latin typeface="Montserrat"/>
                <a:ea typeface="Montserrat"/>
                <a:cs typeface="Montserrat"/>
                <a:sym typeface="Montserrat"/>
              </a:rPr>
              <a:t>Descuentos por volumen de número de equipo</a:t>
            </a:r>
            <a:endParaRPr b="1" sz="1000">
              <a:solidFill>
                <a:schemeClr val="dk1"/>
              </a:solidFill>
              <a:latin typeface="Montserrat"/>
              <a:ea typeface="Montserrat"/>
              <a:cs typeface="Montserrat"/>
              <a:sym typeface="Montserrat"/>
            </a:endParaRPr>
          </a:p>
          <a:p>
            <a:pPr indent="0" lvl="0" marL="0" rtl="0" algn="l">
              <a:lnSpc>
                <a:spcPct val="150000"/>
              </a:lnSpc>
              <a:spcBef>
                <a:spcPts val="1000"/>
              </a:spcBef>
              <a:spcAft>
                <a:spcPts val="0"/>
              </a:spcAft>
              <a:buNone/>
            </a:pPr>
            <a:r>
              <a:rPr lang="en" sz="1300">
                <a:solidFill>
                  <a:schemeClr val="dk1"/>
                </a:solidFill>
                <a:latin typeface="Montserrat Medium"/>
                <a:ea typeface="Montserrat Medium"/>
                <a:cs typeface="Montserrat Medium"/>
                <a:sym typeface="Montserrat Medium"/>
              </a:rPr>
              <a:t>¡Compre 10 o MÁS números de equipo y ahorre!</a:t>
            </a:r>
            <a:endParaRPr sz="1300">
              <a:latin typeface="Montserrat Medium"/>
              <a:ea typeface="Montserrat Medium"/>
              <a:cs typeface="Montserrat Medium"/>
              <a:sym typeface="Montserrat Medium"/>
            </a:endParaRPr>
          </a:p>
        </p:txBody>
      </p:sp>
      <p:sp>
        <p:nvSpPr>
          <p:cNvPr id="268" name="Google Shape;268;p33"/>
          <p:cNvSpPr/>
          <p:nvPr/>
        </p:nvSpPr>
        <p:spPr>
          <a:xfrm>
            <a:off x="8357700" y="4862700"/>
            <a:ext cx="786300" cy="280800"/>
          </a:xfrm>
          <a:prstGeom prst="rect">
            <a:avLst/>
          </a:prstGeom>
          <a:solidFill>
            <a:srgbClr val="00B1B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HOW</a:t>
            </a:r>
            <a:endParaRPr b="1" sz="1200">
              <a:solidFill>
                <a:schemeClr val="lt1"/>
              </a:solidFill>
              <a:latin typeface="Montserrat"/>
              <a:ea typeface="Montserrat"/>
              <a:cs typeface="Montserrat"/>
              <a:sym typeface="Montserrat"/>
            </a:endParaRPr>
          </a:p>
        </p:txBody>
      </p:sp>
      <p:sp>
        <p:nvSpPr>
          <p:cNvPr id="269" name="Google Shape;269;p33"/>
          <p:cNvSpPr txBox="1"/>
          <p:nvPr/>
        </p:nvSpPr>
        <p:spPr>
          <a:xfrm>
            <a:off x="993075" y="2005025"/>
            <a:ext cx="1701000" cy="9795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4000">
                <a:solidFill>
                  <a:schemeClr val="lt1"/>
                </a:solidFill>
                <a:latin typeface="Montserrat ExtraBold"/>
                <a:ea typeface="Montserrat ExtraBold"/>
                <a:cs typeface="Montserrat ExtraBold"/>
                <a:sym typeface="Montserrat ExtraBold"/>
              </a:rPr>
              <a:t>10-19</a:t>
            </a:r>
            <a:endParaRPr sz="4000">
              <a:solidFill>
                <a:schemeClr val="lt1"/>
              </a:solidFill>
              <a:latin typeface="Montserrat ExtraBold"/>
              <a:ea typeface="Montserrat ExtraBold"/>
              <a:cs typeface="Montserrat ExtraBold"/>
              <a:sym typeface="Montserrat ExtraBold"/>
            </a:endParaRPr>
          </a:p>
          <a:p>
            <a:pPr indent="0" lvl="0" marL="0" rtl="0" algn="ctr">
              <a:lnSpc>
                <a:spcPct val="100000"/>
              </a:lnSpc>
              <a:spcBef>
                <a:spcPts val="0"/>
              </a:spcBef>
              <a:spcAft>
                <a:spcPts val="0"/>
              </a:spcAft>
              <a:buNone/>
            </a:pPr>
            <a:r>
              <a:rPr lang="en" sz="1000">
                <a:solidFill>
                  <a:schemeClr val="lt1"/>
                </a:solidFill>
                <a:latin typeface="Montserrat ExtraBold"/>
                <a:ea typeface="Montserrat ExtraBold"/>
                <a:cs typeface="Montserrat ExtraBold"/>
                <a:sym typeface="Montserrat ExtraBold"/>
              </a:rPr>
              <a:t>NÚMEROS DE EQUIPO</a:t>
            </a:r>
            <a:endParaRPr b="1" sz="1000">
              <a:solidFill>
                <a:schemeClr val="lt1"/>
              </a:solidFill>
              <a:latin typeface="Montserrat"/>
              <a:ea typeface="Montserrat"/>
              <a:cs typeface="Montserrat"/>
              <a:sym typeface="Montserrat"/>
            </a:endParaRPr>
          </a:p>
        </p:txBody>
      </p:sp>
      <p:sp>
        <p:nvSpPr>
          <p:cNvPr id="270" name="Google Shape;270;p33"/>
          <p:cNvSpPr txBox="1"/>
          <p:nvPr/>
        </p:nvSpPr>
        <p:spPr>
          <a:xfrm>
            <a:off x="993075" y="2984450"/>
            <a:ext cx="1701000" cy="676500"/>
          </a:xfrm>
          <a:prstGeom prst="rect">
            <a:avLst/>
          </a:prstGeom>
          <a:solidFill>
            <a:srgbClr val="9900FF"/>
          </a:solid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1300">
                <a:solidFill>
                  <a:schemeClr val="lt1"/>
                </a:solidFill>
                <a:latin typeface="Montserrat ExtraBold"/>
                <a:ea typeface="Montserrat ExtraBold"/>
                <a:cs typeface="Montserrat ExtraBold"/>
                <a:sym typeface="Montserrat ExtraBold"/>
              </a:rPr>
              <a:t>AHORRA</a:t>
            </a:r>
            <a:r>
              <a:rPr lang="en" sz="1800">
                <a:solidFill>
                  <a:schemeClr val="lt1"/>
                </a:solidFill>
                <a:latin typeface="Montserrat ExtraBold"/>
                <a:ea typeface="Montserrat ExtraBold"/>
                <a:cs typeface="Montserrat ExtraBold"/>
                <a:sym typeface="Montserrat ExtraBold"/>
              </a:rPr>
              <a:t> </a:t>
            </a:r>
            <a:r>
              <a:rPr b="1" lang="en" sz="2600">
                <a:solidFill>
                  <a:schemeClr val="lt1"/>
                </a:solidFill>
                <a:latin typeface="Montserrat"/>
                <a:ea typeface="Montserrat"/>
                <a:cs typeface="Montserrat"/>
                <a:sym typeface="Montserrat"/>
              </a:rPr>
              <a:t>5%</a:t>
            </a:r>
            <a:endParaRPr b="1" sz="1100">
              <a:solidFill>
                <a:schemeClr val="lt1"/>
              </a:solidFill>
              <a:latin typeface="Montserrat"/>
              <a:ea typeface="Montserrat"/>
              <a:cs typeface="Montserrat"/>
              <a:sym typeface="Montserrat"/>
            </a:endParaRPr>
          </a:p>
          <a:p>
            <a:pPr indent="0" lvl="0" marL="0" rtl="0" algn="ctr">
              <a:lnSpc>
                <a:spcPct val="130000"/>
              </a:lnSpc>
              <a:spcBef>
                <a:spcPts val="0"/>
              </a:spcBef>
              <a:spcAft>
                <a:spcPts val="0"/>
              </a:spcAft>
              <a:buNone/>
            </a:pPr>
            <a:r>
              <a:t/>
            </a:r>
            <a:endParaRPr b="1" sz="1750">
              <a:solidFill>
                <a:schemeClr val="lt1"/>
              </a:solidFill>
              <a:highlight>
                <a:srgbClr val="FFFFFF"/>
              </a:highlight>
              <a:latin typeface="Montserrat"/>
              <a:ea typeface="Montserrat"/>
              <a:cs typeface="Montserrat"/>
              <a:sym typeface="Montserrat"/>
            </a:endParaRPr>
          </a:p>
          <a:p>
            <a:pPr indent="0" lvl="0" marL="0" rtl="0" algn="ctr">
              <a:lnSpc>
                <a:spcPct val="150000"/>
              </a:lnSpc>
              <a:spcBef>
                <a:spcPts val="1000"/>
              </a:spcBef>
              <a:spcAft>
                <a:spcPts val="0"/>
              </a:spcAft>
              <a:buNone/>
            </a:pPr>
            <a:r>
              <a:t/>
            </a:r>
            <a:endParaRPr b="1" sz="1300">
              <a:solidFill>
                <a:schemeClr val="lt1"/>
              </a:solidFill>
              <a:latin typeface="Montserrat"/>
              <a:ea typeface="Montserrat"/>
              <a:cs typeface="Montserrat"/>
              <a:sym typeface="Montserrat"/>
            </a:endParaRPr>
          </a:p>
        </p:txBody>
      </p:sp>
      <p:sp>
        <p:nvSpPr>
          <p:cNvPr id="271" name="Google Shape;271;p33"/>
          <p:cNvSpPr txBox="1"/>
          <p:nvPr/>
        </p:nvSpPr>
        <p:spPr>
          <a:xfrm>
            <a:off x="2750425" y="2005025"/>
            <a:ext cx="1777800" cy="9795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4000">
                <a:solidFill>
                  <a:schemeClr val="lt1"/>
                </a:solidFill>
                <a:latin typeface="Montserrat ExtraBold"/>
                <a:ea typeface="Montserrat ExtraBold"/>
                <a:cs typeface="Montserrat ExtraBold"/>
                <a:sym typeface="Montserrat ExtraBold"/>
              </a:rPr>
              <a:t>20-49</a:t>
            </a:r>
            <a:endParaRPr sz="4000">
              <a:solidFill>
                <a:schemeClr val="lt1"/>
              </a:solidFill>
              <a:latin typeface="Montserrat ExtraBold"/>
              <a:ea typeface="Montserrat ExtraBold"/>
              <a:cs typeface="Montserrat ExtraBold"/>
              <a:sym typeface="Montserrat ExtraBold"/>
            </a:endParaRPr>
          </a:p>
          <a:p>
            <a:pPr indent="0" lvl="0" marL="0" rtl="0" algn="ctr">
              <a:spcBef>
                <a:spcPts val="0"/>
              </a:spcBef>
              <a:spcAft>
                <a:spcPts val="0"/>
              </a:spcAft>
              <a:buClr>
                <a:schemeClr val="dk1"/>
              </a:buClr>
              <a:buSzPts val="1100"/>
              <a:buFont typeface="Arial"/>
              <a:buNone/>
            </a:pPr>
            <a:r>
              <a:rPr lang="en" sz="1000">
                <a:solidFill>
                  <a:schemeClr val="lt1"/>
                </a:solidFill>
                <a:latin typeface="Montserrat ExtraBold"/>
                <a:ea typeface="Montserrat ExtraBold"/>
                <a:cs typeface="Montserrat ExtraBold"/>
                <a:sym typeface="Montserrat ExtraBold"/>
              </a:rPr>
              <a:t>NÚMEROS DE EQUIPO</a:t>
            </a:r>
            <a:endParaRPr b="1" sz="1300">
              <a:solidFill>
                <a:schemeClr val="lt1"/>
              </a:solidFill>
              <a:latin typeface="Montserrat"/>
              <a:ea typeface="Montserrat"/>
              <a:cs typeface="Montserrat"/>
              <a:sym typeface="Montserrat"/>
            </a:endParaRPr>
          </a:p>
        </p:txBody>
      </p:sp>
      <p:sp>
        <p:nvSpPr>
          <p:cNvPr id="272" name="Google Shape;272;p33"/>
          <p:cNvSpPr txBox="1"/>
          <p:nvPr/>
        </p:nvSpPr>
        <p:spPr>
          <a:xfrm>
            <a:off x="2750425" y="2984450"/>
            <a:ext cx="1777800" cy="676500"/>
          </a:xfrm>
          <a:prstGeom prst="rect">
            <a:avLst/>
          </a:prstGeom>
          <a:solidFill>
            <a:srgbClr val="9900FF"/>
          </a:solid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Clr>
                <a:schemeClr val="dk1"/>
              </a:buClr>
              <a:buSzPts val="1100"/>
              <a:buFont typeface="Arial"/>
              <a:buNone/>
            </a:pPr>
            <a:r>
              <a:rPr lang="en" sz="1300">
                <a:solidFill>
                  <a:schemeClr val="lt1"/>
                </a:solidFill>
                <a:latin typeface="Montserrat ExtraBold"/>
                <a:ea typeface="Montserrat ExtraBold"/>
                <a:cs typeface="Montserrat ExtraBold"/>
                <a:sym typeface="Montserrat ExtraBold"/>
              </a:rPr>
              <a:t>AHORRA</a:t>
            </a:r>
            <a:r>
              <a:rPr lang="en" sz="1800">
                <a:solidFill>
                  <a:schemeClr val="lt1"/>
                </a:solidFill>
                <a:latin typeface="Montserrat ExtraBold"/>
                <a:ea typeface="Montserrat ExtraBold"/>
                <a:cs typeface="Montserrat ExtraBold"/>
                <a:sym typeface="Montserrat ExtraBold"/>
              </a:rPr>
              <a:t> </a:t>
            </a:r>
            <a:r>
              <a:rPr b="1" lang="en" sz="2600">
                <a:solidFill>
                  <a:schemeClr val="lt1"/>
                </a:solidFill>
                <a:latin typeface="Montserrat"/>
                <a:ea typeface="Montserrat"/>
                <a:cs typeface="Montserrat"/>
                <a:sym typeface="Montserrat"/>
              </a:rPr>
              <a:t>10%</a:t>
            </a:r>
            <a:endParaRPr b="1">
              <a:solidFill>
                <a:schemeClr val="lt1"/>
              </a:solidFill>
              <a:latin typeface="Montserrat"/>
              <a:ea typeface="Montserrat"/>
              <a:cs typeface="Montserrat"/>
              <a:sym typeface="Montserrat"/>
            </a:endParaRPr>
          </a:p>
          <a:p>
            <a:pPr indent="0" lvl="0" marL="0" rtl="0" algn="ctr">
              <a:lnSpc>
                <a:spcPct val="130000"/>
              </a:lnSpc>
              <a:spcBef>
                <a:spcPts val="0"/>
              </a:spcBef>
              <a:spcAft>
                <a:spcPts val="0"/>
              </a:spcAft>
              <a:buNone/>
            </a:pPr>
            <a:r>
              <a:t/>
            </a:r>
            <a:endParaRPr b="1" sz="1750">
              <a:solidFill>
                <a:schemeClr val="lt1"/>
              </a:solidFill>
              <a:highlight>
                <a:srgbClr val="FFFFFF"/>
              </a:highlight>
              <a:latin typeface="Montserrat"/>
              <a:ea typeface="Montserrat"/>
              <a:cs typeface="Montserrat"/>
              <a:sym typeface="Montserrat"/>
            </a:endParaRPr>
          </a:p>
          <a:p>
            <a:pPr indent="0" lvl="0" marL="0" rtl="0" algn="ctr">
              <a:lnSpc>
                <a:spcPct val="150000"/>
              </a:lnSpc>
              <a:spcBef>
                <a:spcPts val="1000"/>
              </a:spcBef>
              <a:spcAft>
                <a:spcPts val="0"/>
              </a:spcAft>
              <a:buNone/>
            </a:pPr>
            <a:r>
              <a:t/>
            </a:r>
            <a:endParaRPr b="1" sz="1300">
              <a:solidFill>
                <a:schemeClr val="lt1"/>
              </a:solidFill>
              <a:latin typeface="Montserrat"/>
              <a:ea typeface="Montserrat"/>
              <a:cs typeface="Montserrat"/>
              <a:sym typeface="Montserrat"/>
            </a:endParaRPr>
          </a:p>
        </p:txBody>
      </p:sp>
      <p:sp>
        <p:nvSpPr>
          <p:cNvPr id="273" name="Google Shape;273;p33"/>
          <p:cNvSpPr txBox="1"/>
          <p:nvPr/>
        </p:nvSpPr>
        <p:spPr>
          <a:xfrm>
            <a:off x="4584575" y="2005025"/>
            <a:ext cx="1777800" cy="9795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4000">
                <a:solidFill>
                  <a:schemeClr val="lt1"/>
                </a:solidFill>
                <a:latin typeface="Montserrat ExtraBold"/>
                <a:ea typeface="Montserrat ExtraBold"/>
                <a:cs typeface="Montserrat ExtraBold"/>
                <a:sym typeface="Montserrat ExtraBold"/>
              </a:rPr>
              <a:t>50-99</a:t>
            </a:r>
            <a:endParaRPr sz="4000">
              <a:solidFill>
                <a:schemeClr val="lt1"/>
              </a:solidFill>
              <a:latin typeface="Montserrat ExtraBold"/>
              <a:ea typeface="Montserrat ExtraBold"/>
              <a:cs typeface="Montserrat ExtraBold"/>
              <a:sym typeface="Montserrat ExtraBold"/>
            </a:endParaRPr>
          </a:p>
          <a:p>
            <a:pPr indent="0" lvl="0" marL="0" rtl="0" algn="ctr">
              <a:spcBef>
                <a:spcPts val="0"/>
              </a:spcBef>
              <a:spcAft>
                <a:spcPts val="0"/>
              </a:spcAft>
              <a:buClr>
                <a:schemeClr val="dk1"/>
              </a:buClr>
              <a:buSzPts val="1100"/>
              <a:buFont typeface="Arial"/>
              <a:buNone/>
            </a:pPr>
            <a:r>
              <a:rPr lang="en" sz="1000">
                <a:solidFill>
                  <a:schemeClr val="lt1"/>
                </a:solidFill>
                <a:latin typeface="Montserrat ExtraBold"/>
                <a:ea typeface="Montserrat ExtraBold"/>
                <a:cs typeface="Montserrat ExtraBold"/>
                <a:sym typeface="Montserrat ExtraBold"/>
              </a:rPr>
              <a:t>NÚMEROS DE EQUIPO</a:t>
            </a:r>
            <a:endParaRPr b="1" sz="1300">
              <a:solidFill>
                <a:schemeClr val="lt1"/>
              </a:solidFill>
              <a:latin typeface="Montserrat"/>
              <a:ea typeface="Montserrat"/>
              <a:cs typeface="Montserrat"/>
              <a:sym typeface="Montserrat"/>
            </a:endParaRPr>
          </a:p>
        </p:txBody>
      </p:sp>
      <p:sp>
        <p:nvSpPr>
          <p:cNvPr id="274" name="Google Shape;274;p33"/>
          <p:cNvSpPr txBox="1"/>
          <p:nvPr/>
        </p:nvSpPr>
        <p:spPr>
          <a:xfrm>
            <a:off x="4584575" y="2984450"/>
            <a:ext cx="1777800" cy="676500"/>
          </a:xfrm>
          <a:prstGeom prst="rect">
            <a:avLst/>
          </a:prstGeom>
          <a:solidFill>
            <a:srgbClr val="9900FF"/>
          </a:solid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Clr>
                <a:schemeClr val="dk1"/>
              </a:buClr>
              <a:buSzPts val="1100"/>
              <a:buFont typeface="Arial"/>
              <a:buNone/>
            </a:pPr>
            <a:r>
              <a:rPr lang="en" sz="1300">
                <a:solidFill>
                  <a:schemeClr val="lt1"/>
                </a:solidFill>
                <a:latin typeface="Montserrat ExtraBold"/>
                <a:ea typeface="Montserrat ExtraBold"/>
                <a:cs typeface="Montserrat ExtraBold"/>
                <a:sym typeface="Montserrat ExtraBold"/>
              </a:rPr>
              <a:t>AHORRA</a:t>
            </a:r>
            <a:r>
              <a:rPr lang="en" sz="1600">
                <a:solidFill>
                  <a:schemeClr val="lt1"/>
                </a:solidFill>
                <a:latin typeface="Montserrat ExtraBold"/>
                <a:ea typeface="Montserrat ExtraBold"/>
                <a:cs typeface="Montserrat ExtraBold"/>
                <a:sym typeface="Montserrat ExtraBold"/>
              </a:rPr>
              <a:t> </a:t>
            </a:r>
            <a:r>
              <a:rPr b="1" lang="en" sz="2500">
                <a:solidFill>
                  <a:schemeClr val="lt1"/>
                </a:solidFill>
                <a:latin typeface="Montserrat"/>
                <a:ea typeface="Montserrat"/>
                <a:cs typeface="Montserrat"/>
                <a:sym typeface="Montserrat"/>
              </a:rPr>
              <a:t>15%</a:t>
            </a:r>
            <a:endParaRPr b="1" sz="1300">
              <a:solidFill>
                <a:schemeClr val="lt1"/>
              </a:solidFill>
              <a:latin typeface="Montserrat"/>
              <a:ea typeface="Montserrat"/>
              <a:cs typeface="Montserrat"/>
              <a:sym typeface="Montserrat"/>
            </a:endParaRPr>
          </a:p>
          <a:p>
            <a:pPr indent="0" lvl="0" marL="0" rtl="0" algn="ctr">
              <a:lnSpc>
                <a:spcPct val="130000"/>
              </a:lnSpc>
              <a:spcBef>
                <a:spcPts val="0"/>
              </a:spcBef>
              <a:spcAft>
                <a:spcPts val="0"/>
              </a:spcAft>
              <a:buNone/>
            </a:pPr>
            <a:r>
              <a:t/>
            </a:r>
            <a:endParaRPr b="1" sz="1750">
              <a:solidFill>
                <a:schemeClr val="lt1"/>
              </a:solidFill>
              <a:highlight>
                <a:srgbClr val="FFFFFF"/>
              </a:highlight>
              <a:latin typeface="Montserrat"/>
              <a:ea typeface="Montserrat"/>
              <a:cs typeface="Montserrat"/>
              <a:sym typeface="Montserrat"/>
            </a:endParaRPr>
          </a:p>
          <a:p>
            <a:pPr indent="0" lvl="0" marL="0" rtl="0" algn="ctr">
              <a:lnSpc>
                <a:spcPct val="150000"/>
              </a:lnSpc>
              <a:spcBef>
                <a:spcPts val="1000"/>
              </a:spcBef>
              <a:spcAft>
                <a:spcPts val="0"/>
              </a:spcAft>
              <a:buNone/>
            </a:pPr>
            <a:r>
              <a:t/>
            </a:r>
            <a:endParaRPr b="1" sz="1300">
              <a:solidFill>
                <a:schemeClr val="lt1"/>
              </a:solidFill>
              <a:latin typeface="Montserrat"/>
              <a:ea typeface="Montserrat"/>
              <a:cs typeface="Montserrat"/>
              <a:sym typeface="Montserrat"/>
            </a:endParaRPr>
          </a:p>
        </p:txBody>
      </p:sp>
      <p:sp>
        <p:nvSpPr>
          <p:cNvPr id="275" name="Google Shape;275;p33"/>
          <p:cNvSpPr txBox="1"/>
          <p:nvPr/>
        </p:nvSpPr>
        <p:spPr>
          <a:xfrm>
            <a:off x="6418725" y="2005025"/>
            <a:ext cx="1732200" cy="9795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4000">
                <a:solidFill>
                  <a:schemeClr val="lt1"/>
                </a:solidFill>
                <a:latin typeface="Montserrat ExtraBold"/>
                <a:ea typeface="Montserrat ExtraBold"/>
                <a:cs typeface="Montserrat ExtraBold"/>
                <a:sym typeface="Montserrat ExtraBold"/>
              </a:rPr>
              <a:t>100+</a:t>
            </a:r>
            <a:endParaRPr sz="4000">
              <a:solidFill>
                <a:schemeClr val="lt1"/>
              </a:solidFill>
              <a:latin typeface="Montserrat ExtraBold"/>
              <a:ea typeface="Montserrat ExtraBold"/>
              <a:cs typeface="Montserrat ExtraBold"/>
              <a:sym typeface="Montserrat ExtraBold"/>
            </a:endParaRPr>
          </a:p>
          <a:p>
            <a:pPr indent="0" lvl="0" marL="0" rtl="0" algn="ctr">
              <a:spcBef>
                <a:spcPts val="0"/>
              </a:spcBef>
              <a:spcAft>
                <a:spcPts val="0"/>
              </a:spcAft>
              <a:buClr>
                <a:schemeClr val="dk1"/>
              </a:buClr>
              <a:buSzPts val="1100"/>
              <a:buFont typeface="Arial"/>
              <a:buNone/>
            </a:pPr>
            <a:r>
              <a:rPr lang="en" sz="1000">
                <a:solidFill>
                  <a:schemeClr val="lt1"/>
                </a:solidFill>
                <a:latin typeface="Montserrat ExtraBold"/>
                <a:ea typeface="Montserrat ExtraBold"/>
                <a:cs typeface="Montserrat ExtraBold"/>
                <a:sym typeface="Montserrat ExtraBold"/>
              </a:rPr>
              <a:t>NÚMEROS DE EQUIPO</a:t>
            </a:r>
            <a:endParaRPr b="1" sz="1300">
              <a:solidFill>
                <a:schemeClr val="lt1"/>
              </a:solidFill>
              <a:latin typeface="Montserrat"/>
              <a:ea typeface="Montserrat"/>
              <a:cs typeface="Montserrat"/>
              <a:sym typeface="Montserrat"/>
            </a:endParaRPr>
          </a:p>
        </p:txBody>
      </p:sp>
      <p:sp>
        <p:nvSpPr>
          <p:cNvPr id="276" name="Google Shape;276;p33"/>
          <p:cNvSpPr txBox="1"/>
          <p:nvPr/>
        </p:nvSpPr>
        <p:spPr>
          <a:xfrm>
            <a:off x="6418725" y="2984450"/>
            <a:ext cx="1732200" cy="676500"/>
          </a:xfrm>
          <a:prstGeom prst="rect">
            <a:avLst/>
          </a:prstGeom>
          <a:solidFill>
            <a:srgbClr val="9900FF"/>
          </a:solid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Clr>
                <a:schemeClr val="dk1"/>
              </a:buClr>
              <a:buSzPts val="1100"/>
              <a:buFont typeface="Arial"/>
              <a:buNone/>
            </a:pPr>
            <a:r>
              <a:rPr lang="en" sz="1300">
                <a:solidFill>
                  <a:schemeClr val="lt1"/>
                </a:solidFill>
                <a:latin typeface="Montserrat ExtraBold"/>
                <a:ea typeface="Montserrat ExtraBold"/>
                <a:cs typeface="Montserrat ExtraBold"/>
                <a:sym typeface="Montserrat ExtraBold"/>
              </a:rPr>
              <a:t>AHORRA</a:t>
            </a:r>
            <a:r>
              <a:rPr lang="en" sz="1800">
                <a:solidFill>
                  <a:schemeClr val="lt1"/>
                </a:solidFill>
                <a:latin typeface="Montserrat ExtraBold"/>
                <a:ea typeface="Montserrat ExtraBold"/>
                <a:cs typeface="Montserrat ExtraBold"/>
                <a:sym typeface="Montserrat ExtraBold"/>
              </a:rPr>
              <a:t> </a:t>
            </a:r>
            <a:r>
              <a:rPr b="1" lang="en" sz="2500">
                <a:solidFill>
                  <a:schemeClr val="lt1"/>
                </a:solidFill>
                <a:latin typeface="Montserrat"/>
                <a:ea typeface="Montserrat"/>
                <a:cs typeface="Montserrat"/>
                <a:sym typeface="Montserrat"/>
              </a:rPr>
              <a:t>20%</a:t>
            </a:r>
            <a:endParaRPr b="1" sz="1300">
              <a:solidFill>
                <a:schemeClr val="lt1"/>
              </a:solidFill>
              <a:latin typeface="Montserrat"/>
              <a:ea typeface="Montserrat"/>
              <a:cs typeface="Montserrat"/>
              <a:sym typeface="Montserrat"/>
            </a:endParaRPr>
          </a:p>
          <a:p>
            <a:pPr indent="0" lvl="0" marL="0" rtl="0" algn="ctr">
              <a:lnSpc>
                <a:spcPct val="130000"/>
              </a:lnSpc>
              <a:spcBef>
                <a:spcPts val="0"/>
              </a:spcBef>
              <a:spcAft>
                <a:spcPts val="0"/>
              </a:spcAft>
              <a:buNone/>
            </a:pPr>
            <a:r>
              <a:t/>
            </a:r>
            <a:endParaRPr b="1" sz="1750">
              <a:solidFill>
                <a:schemeClr val="lt1"/>
              </a:solidFill>
              <a:highlight>
                <a:srgbClr val="FFFFFF"/>
              </a:highlight>
              <a:latin typeface="Montserrat"/>
              <a:ea typeface="Montserrat"/>
              <a:cs typeface="Montserrat"/>
              <a:sym typeface="Montserrat"/>
            </a:endParaRPr>
          </a:p>
          <a:p>
            <a:pPr indent="0" lvl="0" marL="0" rtl="0" algn="ctr">
              <a:lnSpc>
                <a:spcPct val="150000"/>
              </a:lnSpc>
              <a:spcBef>
                <a:spcPts val="1000"/>
              </a:spcBef>
              <a:spcAft>
                <a:spcPts val="0"/>
              </a:spcAft>
              <a:buNone/>
            </a:pPr>
            <a:r>
              <a:t/>
            </a:r>
            <a:endParaRPr b="1" sz="1300">
              <a:solidFill>
                <a:schemeClr val="lt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4"/>
          <p:cNvSpPr txBox="1"/>
          <p:nvPr/>
        </p:nvSpPr>
        <p:spPr>
          <a:xfrm>
            <a:off x="1791975" y="292400"/>
            <a:ext cx="7128300" cy="1403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b="1" lang="en" sz="1800">
                <a:solidFill>
                  <a:schemeClr val="dk1"/>
                </a:solidFill>
                <a:latin typeface="Montserrat"/>
                <a:ea typeface="Montserrat"/>
                <a:cs typeface="Montserrat"/>
                <a:sym typeface="Montserrat"/>
              </a:rPr>
              <a:t>Oportunidades para voluntarios</a:t>
            </a:r>
            <a:endParaRPr sz="1000">
              <a:solidFill>
                <a:schemeClr val="dk1"/>
              </a:solidFill>
              <a:latin typeface="Roboto"/>
              <a:ea typeface="Roboto"/>
              <a:cs typeface="Roboto"/>
              <a:sym typeface="Roboto"/>
            </a:endParaRPr>
          </a:p>
          <a:p>
            <a:pPr indent="0" lvl="0" marL="0" rtl="0" algn="l">
              <a:lnSpc>
                <a:spcPct val="150000"/>
              </a:lnSpc>
              <a:spcBef>
                <a:spcPts val="1000"/>
              </a:spcBef>
              <a:spcAft>
                <a:spcPts val="0"/>
              </a:spcAft>
              <a:buNone/>
            </a:pPr>
            <a:r>
              <a:rPr lang="en" sz="900">
                <a:solidFill>
                  <a:schemeClr val="dk1"/>
                </a:solidFill>
                <a:latin typeface="Montserrat Medium"/>
                <a:ea typeface="Montserrat Medium"/>
                <a:cs typeface="Montserrat Medium"/>
                <a:sym typeface="Montserrat Medium"/>
              </a:rPr>
              <a:t>Ser voluntario de DI le permite conectarse con una red cada vez mayor de personas comprometidas y apasionadas que creen que el poder de la creatividad puede impactar las vidas de nuestros alumnos. Para obtener más información sobre las diversas oportunidades de voluntariado dentro de DI, visite DestinationImagination.org/Volunteer.</a:t>
            </a:r>
            <a:endParaRPr sz="900">
              <a:latin typeface="Open Sans"/>
              <a:ea typeface="Open Sans"/>
              <a:cs typeface="Open Sans"/>
              <a:sym typeface="Open Sans"/>
            </a:endParaRPr>
          </a:p>
        </p:txBody>
      </p:sp>
      <p:sp>
        <p:nvSpPr>
          <p:cNvPr id="282" name="Google Shape;282;p34"/>
          <p:cNvSpPr/>
          <p:nvPr/>
        </p:nvSpPr>
        <p:spPr>
          <a:xfrm>
            <a:off x="8357700" y="4862700"/>
            <a:ext cx="786300" cy="280800"/>
          </a:xfrm>
          <a:prstGeom prst="rect">
            <a:avLst/>
          </a:prstGeom>
          <a:solidFill>
            <a:srgbClr val="00B1B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HOW</a:t>
            </a:r>
            <a:endParaRPr b="1" sz="1200">
              <a:solidFill>
                <a:schemeClr val="lt1"/>
              </a:solidFill>
              <a:latin typeface="Montserrat"/>
              <a:ea typeface="Montserrat"/>
              <a:cs typeface="Montserrat"/>
              <a:sym typeface="Montserrat"/>
            </a:endParaRPr>
          </a:p>
        </p:txBody>
      </p:sp>
      <p:pic>
        <p:nvPicPr>
          <p:cNvPr id="283" name="Google Shape;283;p34"/>
          <p:cNvPicPr preferRelativeResize="0"/>
          <p:nvPr/>
        </p:nvPicPr>
        <p:blipFill rotWithShape="1">
          <a:blip r:embed="rId3">
            <a:alphaModFix/>
          </a:blip>
          <a:srcRect b="0" l="39" r="39" t="0"/>
          <a:stretch/>
        </p:blipFill>
        <p:spPr>
          <a:xfrm>
            <a:off x="274937" y="190338"/>
            <a:ext cx="1250700" cy="1250700"/>
          </a:xfrm>
          <a:prstGeom prst="rect">
            <a:avLst/>
          </a:prstGeom>
          <a:noFill/>
          <a:ln>
            <a:noFill/>
          </a:ln>
        </p:spPr>
      </p:pic>
      <p:pic>
        <p:nvPicPr>
          <p:cNvPr id="284" name="Google Shape;284;p34"/>
          <p:cNvPicPr preferRelativeResize="0"/>
          <p:nvPr/>
        </p:nvPicPr>
        <p:blipFill>
          <a:blip r:embed="rId4">
            <a:alphaModFix/>
          </a:blip>
          <a:stretch>
            <a:fillRect/>
          </a:stretch>
        </p:blipFill>
        <p:spPr>
          <a:xfrm>
            <a:off x="6052151" y="1957475"/>
            <a:ext cx="2643849" cy="2643849"/>
          </a:xfrm>
          <a:prstGeom prst="rect">
            <a:avLst/>
          </a:prstGeom>
          <a:noFill/>
          <a:ln>
            <a:noFill/>
          </a:ln>
        </p:spPr>
      </p:pic>
      <p:pic>
        <p:nvPicPr>
          <p:cNvPr id="285" name="Google Shape;285;p34"/>
          <p:cNvPicPr preferRelativeResize="0"/>
          <p:nvPr/>
        </p:nvPicPr>
        <p:blipFill>
          <a:blip r:embed="rId5">
            <a:alphaModFix/>
          </a:blip>
          <a:stretch>
            <a:fillRect/>
          </a:stretch>
        </p:blipFill>
        <p:spPr>
          <a:xfrm>
            <a:off x="3250061" y="1957475"/>
            <a:ext cx="2643849" cy="2643850"/>
          </a:xfrm>
          <a:prstGeom prst="rect">
            <a:avLst/>
          </a:prstGeom>
          <a:noFill/>
          <a:ln>
            <a:noFill/>
          </a:ln>
        </p:spPr>
      </p:pic>
      <p:pic>
        <p:nvPicPr>
          <p:cNvPr id="286" name="Google Shape;286;p34"/>
          <p:cNvPicPr preferRelativeResize="0"/>
          <p:nvPr/>
        </p:nvPicPr>
        <p:blipFill>
          <a:blip r:embed="rId6">
            <a:alphaModFix/>
          </a:blip>
          <a:stretch>
            <a:fillRect/>
          </a:stretch>
        </p:blipFill>
        <p:spPr>
          <a:xfrm>
            <a:off x="448000" y="1957475"/>
            <a:ext cx="2643849" cy="26438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35"/>
          <p:cNvPicPr preferRelativeResize="0"/>
          <p:nvPr/>
        </p:nvPicPr>
        <p:blipFill rotWithShape="1">
          <a:blip r:embed="rId3">
            <a:alphaModFix/>
          </a:blip>
          <a:srcRect b="0" l="0" r="0" t="0"/>
          <a:stretch/>
        </p:blipFill>
        <p:spPr>
          <a:xfrm>
            <a:off x="349200" y="264600"/>
            <a:ext cx="1102175" cy="1102172"/>
          </a:xfrm>
          <a:prstGeom prst="rect">
            <a:avLst/>
          </a:prstGeom>
          <a:noFill/>
          <a:ln>
            <a:noFill/>
          </a:ln>
        </p:spPr>
      </p:pic>
      <p:sp>
        <p:nvSpPr>
          <p:cNvPr id="292" name="Google Shape;292;p35"/>
          <p:cNvSpPr txBox="1"/>
          <p:nvPr/>
        </p:nvSpPr>
        <p:spPr>
          <a:xfrm>
            <a:off x="1791975" y="292400"/>
            <a:ext cx="7128300" cy="3344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b="1" lang="en" sz="1800">
                <a:solidFill>
                  <a:schemeClr val="dk1"/>
                </a:solidFill>
                <a:latin typeface="Montserrat"/>
                <a:ea typeface="Montserrat"/>
                <a:cs typeface="Montserrat"/>
                <a:sym typeface="Montserrat"/>
              </a:rPr>
              <a:t>Preguntas</a:t>
            </a:r>
            <a:endParaRPr sz="1000">
              <a:solidFill>
                <a:schemeClr val="dk1"/>
              </a:solidFill>
              <a:latin typeface="Roboto"/>
              <a:ea typeface="Roboto"/>
              <a:cs typeface="Roboto"/>
              <a:sym typeface="Roboto"/>
            </a:endParaRPr>
          </a:p>
          <a:p>
            <a:pPr indent="0" lvl="0" marL="0" rtl="0" algn="l">
              <a:lnSpc>
                <a:spcPct val="150000"/>
              </a:lnSpc>
              <a:spcBef>
                <a:spcPts val="1000"/>
              </a:spcBef>
              <a:spcAft>
                <a:spcPts val="0"/>
              </a:spcAft>
              <a:buNone/>
            </a:pPr>
            <a:r>
              <a:rPr lang="en" sz="1100">
                <a:solidFill>
                  <a:schemeClr val="dk1"/>
                </a:solidFill>
                <a:latin typeface="Montserrat Medium"/>
                <a:ea typeface="Montserrat Medium"/>
                <a:cs typeface="Montserrat Medium"/>
                <a:sym typeface="Montserrat Medium"/>
              </a:rPr>
              <a:t>¡Gracias! Para obtener información adicional, comuníquese con:</a:t>
            </a:r>
            <a:endParaRPr sz="11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p:txBody>
      </p:sp>
      <p:sp>
        <p:nvSpPr>
          <p:cNvPr id="293" name="Google Shape;293;p35"/>
          <p:cNvSpPr/>
          <p:nvPr/>
        </p:nvSpPr>
        <p:spPr>
          <a:xfrm>
            <a:off x="8357700" y="4862700"/>
            <a:ext cx="786300" cy="280800"/>
          </a:xfrm>
          <a:prstGeom prst="rect">
            <a:avLst/>
          </a:prstGeom>
          <a:solidFill>
            <a:srgbClr val="00B1B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HOW</a:t>
            </a:r>
            <a:endParaRPr b="1" sz="1200">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1671000" y="381013"/>
            <a:ext cx="2165100" cy="118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latin typeface="Montserrat"/>
                <a:ea typeface="Montserrat"/>
                <a:cs typeface="Montserrat"/>
                <a:sym typeface="Montserrat"/>
              </a:rPr>
              <a:t>¿Qué es </a:t>
            </a:r>
            <a:r>
              <a:rPr b="1" lang="en" sz="2000">
                <a:latin typeface="Montserrat"/>
                <a:ea typeface="Montserrat"/>
                <a:cs typeface="Montserrat"/>
                <a:sym typeface="Montserrat"/>
              </a:rPr>
              <a:t>Destination Imagination?</a:t>
            </a:r>
            <a:endParaRPr sz="2000">
              <a:latin typeface="Montserrat ExtraBold"/>
              <a:ea typeface="Montserrat ExtraBold"/>
              <a:cs typeface="Montserrat ExtraBold"/>
              <a:sym typeface="Montserrat ExtraBold"/>
            </a:endParaRPr>
          </a:p>
        </p:txBody>
      </p:sp>
      <p:pic>
        <p:nvPicPr>
          <p:cNvPr id="78" name="Google Shape;78;p15"/>
          <p:cNvPicPr preferRelativeResize="0"/>
          <p:nvPr/>
        </p:nvPicPr>
        <p:blipFill rotWithShape="1">
          <a:blip r:embed="rId3">
            <a:alphaModFix/>
          </a:blip>
          <a:srcRect b="0" l="0" r="0" t="0"/>
          <a:stretch/>
        </p:blipFill>
        <p:spPr>
          <a:xfrm>
            <a:off x="349200" y="344875"/>
            <a:ext cx="1102175" cy="1102175"/>
          </a:xfrm>
          <a:prstGeom prst="rect">
            <a:avLst/>
          </a:prstGeom>
          <a:noFill/>
          <a:ln>
            <a:noFill/>
          </a:ln>
        </p:spPr>
      </p:pic>
      <p:sp>
        <p:nvSpPr>
          <p:cNvPr id="79" name="Google Shape;79;p15"/>
          <p:cNvSpPr txBox="1"/>
          <p:nvPr/>
        </p:nvSpPr>
        <p:spPr>
          <a:xfrm>
            <a:off x="349200" y="1834650"/>
            <a:ext cx="3408600" cy="28524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1000"/>
              </a:spcBef>
              <a:spcAft>
                <a:spcPts val="0"/>
              </a:spcAft>
              <a:buClr>
                <a:schemeClr val="dk1"/>
              </a:buClr>
              <a:buSzPts val="1100"/>
              <a:buFont typeface="Montserrat Medium"/>
              <a:buChar char="●"/>
            </a:pPr>
            <a:r>
              <a:rPr lang="en" sz="1100">
                <a:solidFill>
                  <a:schemeClr val="dk1"/>
                </a:solidFill>
                <a:latin typeface="Montserrat Medium"/>
                <a:ea typeface="Montserrat Medium"/>
                <a:cs typeface="Montserrat Medium"/>
                <a:sym typeface="Montserrat Medium"/>
              </a:rPr>
              <a:t>Destination Imagination (DI) es una competencia de resolución creativa de problemas basada en equipos</a:t>
            </a:r>
            <a:endParaRPr sz="1100">
              <a:solidFill>
                <a:schemeClr val="dk1"/>
              </a:solidFill>
              <a:latin typeface="Montserrat Medium"/>
              <a:ea typeface="Montserrat Medium"/>
              <a:cs typeface="Montserrat Medium"/>
              <a:sym typeface="Montserrat Medium"/>
            </a:endParaRPr>
          </a:p>
          <a:p>
            <a:pPr indent="-298450" lvl="0" marL="457200" rtl="0" algn="l">
              <a:lnSpc>
                <a:spcPct val="150000"/>
              </a:lnSpc>
              <a:spcBef>
                <a:spcPts val="0"/>
              </a:spcBef>
              <a:spcAft>
                <a:spcPts val="0"/>
              </a:spcAft>
              <a:buClr>
                <a:schemeClr val="dk1"/>
              </a:buClr>
              <a:buSzPts val="1100"/>
              <a:buFont typeface="Montserrat Medium"/>
              <a:buChar char="●"/>
            </a:pPr>
            <a:r>
              <a:rPr lang="en" sz="1100">
                <a:solidFill>
                  <a:schemeClr val="dk1"/>
                </a:solidFill>
                <a:latin typeface="Montserrat Medium"/>
                <a:ea typeface="Montserrat Medium"/>
                <a:cs typeface="Montserrat Medium"/>
                <a:sym typeface="Montserrat Medium"/>
              </a:rPr>
              <a:t>Los estudiantes trabajan en equipos para crear una solución a un Reto</a:t>
            </a:r>
            <a:endParaRPr sz="1100">
              <a:solidFill>
                <a:schemeClr val="dk1"/>
              </a:solidFill>
              <a:latin typeface="Montserrat Medium"/>
              <a:ea typeface="Montserrat Medium"/>
              <a:cs typeface="Montserrat Medium"/>
              <a:sym typeface="Montserrat Medium"/>
            </a:endParaRPr>
          </a:p>
          <a:p>
            <a:pPr indent="-298450" lvl="0" marL="457200" rtl="0" algn="l">
              <a:lnSpc>
                <a:spcPct val="150000"/>
              </a:lnSpc>
              <a:spcBef>
                <a:spcPts val="0"/>
              </a:spcBef>
              <a:spcAft>
                <a:spcPts val="0"/>
              </a:spcAft>
              <a:buClr>
                <a:schemeClr val="dk1"/>
              </a:buClr>
              <a:buSzPts val="1100"/>
              <a:buFont typeface="Montserrat Medium"/>
              <a:buChar char="●"/>
            </a:pPr>
            <a:r>
              <a:rPr lang="en" sz="1100">
                <a:solidFill>
                  <a:schemeClr val="dk1"/>
                </a:solidFill>
                <a:latin typeface="Montserrat Medium"/>
                <a:ea typeface="Montserrat Medium"/>
                <a:cs typeface="Montserrat Medium"/>
                <a:sym typeface="Montserrat Medium"/>
              </a:rPr>
              <a:t>Los equipos asisten a un torneo presencial o virtual para compartir sus soluciones</a:t>
            </a:r>
            <a:endParaRPr sz="1100">
              <a:solidFill>
                <a:schemeClr val="dk1"/>
              </a:solidFill>
              <a:latin typeface="Montserrat Medium"/>
              <a:ea typeface="Montserrat Medium"/>
              <a:cs typeface="Montserrat Medium"/>
              <a:sym typeface="Montserrat Medium"/>
            </a:endParaRPr>
          </a:p>
        </p:txBody>
      </p:sp>
      <p:pic>
        <p:nvPicPr>
          <p:cNvPr id="80" name="Google Shape;80;p15"/>
          <p:cNvPicPr preferRelativeResize="0"/>
          <p:nvPr/>
        </p:nvPicPr>
        <p:blipFill>
          <a:blip r:embed="rId4">
            <a:alphaModFix/>
          </a:blip>
          <a:stretch>
            <a:fillRect/>
          </a:stretch>
        </p:blipFill>
        <p:spPr>
          <a:xfrm>
            <a:off x="4688150" y="2939600"/>
            <a:ext cx="683300" cy="683300"/>
          </a:xfrm>
          <a:prstGeom prst="rect">
            <a:avLst/>
          </a:prstGeom>
          <a:noFill/>
          <a:ln>
            <a:noFill/>
          </a:ln>
        </p:spPr>
      </p:pic>
      <p:grpSp>
        <p:nvGrpSpPr>
          <p:cNvPr id="81" name="Google Shape;81;p15"/>
          <p:cNvGrpSpPr/>
          <p:nvPr/>
        </p:nvGrpSpPr>
        <p:grpSpPr>
          <a:xfrm>
            <a:off x="5562863" y="618288"/>
            <a:ext cx="1692300" cy="1068063"/>
            <a:chOff x="6174413" y="169163"/>
            <a:chExt cx="1692300" cy="1068063"/>
          </a:xfrm>
        </p:grpSpPr>
        <p:pic>
          <p:nvPicPr>
            <p:cNvPr id="82" name="Google Shape;82;p15"/>
            <p:cNvPicPr preferRelativeResize="0"/>
            <p:nvPr/>
          </p:nvPicPr>
          <p:blipFill>
            <a:blip r:embed="rId5">
              <a:alphaModFix/>
            </a:blip>
            <a:stretch>
              <a:fillRect/>
            </a:stretch>
          </p:blipFill>
          <p:spPr>
            <a:xfrm>
              <a:off x="6689625" y="169163"/>
              <a:ext cx="683300" cy="683300"/>
            </a:xfrm>
            <a:prstGeom prst="rect">
              <a:avLst/>
            </a:prstGeom>
            <a:noFill/>
            <a:ln>
              <a:noFill/>
            </a:ln>
          </p:spPr>
        </p:pic>
        <p:sp>
          <p:nvSpPr>
            <p:cNvPr id="83" name="Google Shape;83;p15"/>
            <p:cNvSpPr txBox="1"/>
            <p:nvPr/>
          </p:nvSpPr>
          <p:spPr>
            <a:xfrm>
              <a:off x="6174413" y="862225"/>
              <a:ext cx="1692300" cy="3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Montserrat SemiBold"/>
                  <a:ea typeface="Montserrat SemiBold"/>
                  <a:cs typeface="Montserrat SemiBold"/>
                  <a:sym typeface="Montserrat SemiBold"/>
                </a:rPr>
                <a:t>Auto confianza</a:t>
              </a:r>
              <a:endParaRPr sz="1300">
                <a:latin typeface="Montserrat SemiBold"/>
                <a:ea typeface="Montserrat SemiBold"/>
                <a:cs typeface="Montserrat SemiBold"/>
                <a:sym typeface="Montserrat SemiBold"/>
              </a:endParaRPr>
            </a:p>
          </p:txBody>
        </p:sp>
      </p:grpSp>
      <p:grpSp>
        <p:nvGrpSpPr>
          <p:cNvPr id="84" name="Google Shape;84;p15"/>
          <p:cNvGrpSpPr/>
          <p:nvPr/>
        </p:nvGrpSpPr>
        <p:grpSpPr>
          <a:xfrm>
            <a:off x="5562875" y="1965704"/>
            <a:ext cx="1692300" cy="1258196"/>
            <a:chOff x="4861350" y="1206129"/>
            <a:chExt cx="1692300" cy="1258196"/>
          </a:xfrm>
        </p:grpSpPr>
        <p:pic>
          <p:nvPicPr>
            <p:cNvPr id="85" name="Google Shape;85;p15"/>
            <p:cNvPicPr preferRelativeResize="0"/>
            <p:nvPr/>
          </p:nvPicPr>
          <p:blipFill>
            <a:blip r:embed="rId6">
              <a:alphaModFix/>
            </a:blip>
            <a:stretch>
              <a:fillRect/>
            </a:stretch>
          </p:blipFill>
          <p:spPr>
            <a:xfrm>
              <a:off x="5365840" y="1206129"/>
              <a:ext cx="683300" cy="685483"/>
            </a:xfrm>
            <a:prstGeom prst="rect">
              <a:avLst/>
            </a:prstGeom>
            <a:noFill/>
            <a:ln>
              <a:noFill/>
            </a:ln>
          </p:spPr>
        </p:pic>
        <p:sp>
          <p:nvSpPr>
            <p:cNvPr id="86" name="Google Shape;86;p15"/>
            <p:cNvSpPr txBox="1"/>
            <p:nvPr/>
          </p:nvSpPr>
          <p:spPr>
            <a:xfrm>
              <a:off x="4861350" y="1891625"/>
              <a:ext cx="1692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Montserrat SemiBold"/>
                  <a:ea typeface="Montserrat SemiBold"/>
                  <a:cs typeface="Montserrat SemiBold"/>
                  <a:sym typeface="Montserrat SemiBold"/>
                </a:rPr>
                <a:t>Pensamiento creativo y crítico</a:t>
              </a:r>
              <a:endParaRPr sz="1300">
                <a:latin typeface="Montserrat SemiBold"/>
                <a:ea typeface="Montserrat SemiBold"/>
                <a:cs typeface="Montserrat SemiBold"/>
                <a:sym typeface="Montserrat SemiBold"/>
              </a:endParaRPr>
            </a:p>
          </p:txBody>
        </p:sp>
      </p:grpSp>
      <p:grpSp>
        <p:nvGrpSpPr>
          <p:cNvPr id="87" name="Google Shape;87;p15"/>
          <p:cNvGrpSpPr/>
          <p:nvPr/>
        </p:nvGrpSpPr>
        <p:grpSpPr>
          <a:xfrm>
            <a:off x="7212250" y="1458075"/>
            <a:ext cx="1152000" cy="1258200"/>
            <a:chOff x="7761350" y="1090225"/>
            <a:chExt cx="1152000" cy="1258200"/>
          </a:xfrm>
        </p:grpSpPr>
        <p:pic>
          <p:nvPicPr>
            <p:cNvPr id="88" name="Google Shape;88;p15"/>
            <p:cNvPicPr preferRelativeResize="0"/>
            <p:nvPr/>
          </p:nvPicPr>
          <p:blipFill>
            <a:blip r:embed="rId7">
              <a:alphaModFix/>
            </a:blip>
            <a:stretch>
              <a:fillRect/>
            </a:stretch>
          </p:blipFill>
          <p:spPr>
            <a:xfrm>
              <a:off x="7995690" y="1090225"/>
              <a:ext cx="683300" cy="685500"/>
            </a:xfrm>
            <a:prstGeom prst="rect">
              <a:avLst/>
            </a:prstGeom>
            <a:noFill/>
            <a:ln>
              <a:noFill/>
            </a:ln>
          </p:spPr>
        </p:pic>
        <p:sp>
          <p:nvSpPr>
            <p:cNvPr id="89" name="Google Shape;89;p15"/>
            <p:cNvSpPr txBox="1"/>
            <p:nvPr/>
          </p:nvSpPr>
          <p:spPr>
            <a:xfrm>
              <a:off x="7761350" y="1775725"/>
              <a:ext cx="1152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Montserrat SemiBold"/>
                  <a:ea typeface="Montserrat SemiBold"/>
                  <a:cs typeface="Montserrat SemiBold"/>
                  <a:sym typeface="Montserrat SemiBold"/>
                </a:rPr>
                <a:t>Trabajo en equipo</a:t>
              </a:r>
              <a:endParaRPr sz="1300">
                <a:latin typeface="Montserrat SemiBold"/>
                <a:ea typeface="Montserrat SemiBold"/>
                <a:cs typeface="Montserrat SemiBold"/>
                <a:sym typeface="Montserrat SemiBold"/>
              </a:endParaRPr>
            </a:p>
          </p:txBody>
        </p:sp>
      </p:grpSp>
      <p:grpSp>
        <p:nvGrpSpPr>
          <p:cNvPr id="90" name="Google Shape;90;p15"/>
          <p:cNvGrpSpPr/>
          <p:nvPr/>
        </p:nvGrpSpPr>
        <p:grpSpPr>
          <a:xfrm>
            <a:off x="4305600" y="1458079"/>
            <a:ext cx="1448400" cy="1258196"/>
            <a:chOff x="5336450" y="3098629"/>
            <a:chExt cx="1448400" cy="1258196"/>
          </a:xfrm>
        </p:grpSpPr>
        <p:pic>
          <p:nvPicPr>
            <p:cNvPr id="91" name="Google Shape;91;p15"/>
            <p:cNvPicPr preferRelativeResize="0"/>
            <p:nvPr/>
          </p:nvPicPr>
          <p:blipFill>
            <a:blip r:embed="rId8">
              <a:alphaModFix/>
            </a:blip>
            <a:stretch>
              <a:fillRect/>
            </a:stretch>
          </p:blipFill>
          <p:spPr>
            <a:xfrm>
              <a:off x="5718990" y="3098629"/>
              <a:ext cx="683300" cy="685483"/>
            </a:xfrm>
            <a:prstGeom prst="rect">
              <a:avLst/>
            </a:prstGeom>
            <a:noFill/>
            <a:ln>
              <a:noFill/>
            </a:ln>
          </p:spPr>
        </p:pic>
        <p:sp>
          <p:nvSpPr>
            <p:cNvPr id="92" name="Google Shape;92;p15"/>
            <p:cNvSpPr txBox="1"/>
            <p:nvPr/>
          </p:nvSpPr>
          <p:spPr>
            <a:xfrm>
              <a:off x="5336450" y="3784125"/>
              <a:ext cx="14484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Montserrat SemiBold"/>
                  <a:ea typeface="Montserrat SemiBold"/>
                  <a:cs typeface="Montserrat SemiBold"/>
                  <a:sym typeface="Montserrat SemiBold"/>
                </a:rPr>
                <a:t>Resolución de problemas</a:t>
              </a:r>
              <a:endParaRPr sz="1300">
                <a:latin typeface="Montserrat SemiBold"/>
                <a:ea typeface="Montserrat SemiBold"/>
                <a:cs typeface="Montserrat SemiBold"/>
                <a:sym typeface="Montserrat SemiBold"/>
              </a:endParaRPr>
            </a:p>
          </p:txBody>
        </p:sp>
      </p:grpSp>
      <p:sp>
        <p:nvSpPr>
          <p:cNvPr id="93" name="Google Shape;93;p15"/>
          <p:cNvSpPr txBox="1"/>
          <p:nvPr/>
        </p:nvSpPr>
        <p:spPr>
          <a:xfrm>
            <a:off x="4267650" y="3616050"/>
            <a:ext cx="1524300" cy="31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Montserrat SemiBold"/>
                <a:ea typeface="Montserrat SemiBold"/>
                <a:cs typeface="Montserrat SemiBold"/>
                <a:sym typeface="Montserrat SemiBold"/>
              </a:rPr>
              <a:t>Perseverancia</a:t>
            </a:r>
            <a:endParaRPr sz="1300">
              <a:latin typeface="Montserrat SemiBold"/>
              <a:ea typeface="Montserrat SemiBold"/>
              <a:cs typeface="Montserrat SemiBold"/>
              <a:sym typeface="Montserrat SemiBold"/>
            </a:endParaRPr>
          </a:p>
        </p:txBody>
      </p:sp>
      <p:grpSp>
        <p:nvGrpSpPr>
          <p:cNvPr id="94" name="Google Shape;94;p15"/>
          <p:cNvGrpSpPr/>
          <p:nvPr/>
        </p:nvGrpSpPr>
        <p:grpSpPr>
          <a:xfrm>
            <a:off x="7026100" y="2939600"/>
            <a:ext cx="1524300" cy="1249150"/>
            <a:chOff x="7100175" y="2580675"/>
            <a:chExt cx="1524300" cy="1249150"/>
          </a:xfrm>
        </p:grpSpPr>
        <p:pic>
          <p:nvPicPr>
            <p:cNvPr id="95" name="Google Shape;95;p15"/>
            <p:cNvPicPr preferRelativeResize="0"/>
            <p:nvPr/>
          </p:nvPicPr>
          <p:blipFill>
            <a:blip r:embed="rId9">
              <a:alphaModFix/>
            </a:blip>
            <a:stretch>
              <a:fillRect/>
            </a:stretch>
          </p:blipFill>
          <p:spPr>
            <a:xfrm>
              <a:off x="7520675" y="2580675"/>
              <a:ext cx="683300" cy="683300"/>
            </a:xfrm>
            <a:prstGeom prst="rect">
              <a:avLst/>
            </a:prstGeom>
            <a:noFill/>
            <a:ln>
              <a:noFill/>
            </a:ln>
          </p:spPr>
        </p:pic>
        <p:sp>
          <p:nvSpPr>
            <p:cNvPr id="96" name="Google Shape;96;p15"/>
            <p:cNvSpPr txBox="1"/>
            <p:nvPr/>
          </p:nvSpPr>
          <p:spPr>
            <a:xfrm>
              <a:off x="7100175" y="3257125"/>
              <a:ext cx="1524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Montserrat SemiBold"/>
                  <a:ea typeface="Montserrat SemiBold"/>
                  <a:cs typeface="Montserrat SemiBold"/>
                  <a:sym typeface="Montserrat SemiBold"/>
                </a:rPr>
                <a:t>Gestión de proyectos</a:t>
              </a:r>
              <a:endParaRPr sz="1300">
                <a:latin typeface="Montserrat SemiBold"/>
                <a:ea typeface="Montserrat SemiBold"/>
                <a:cs typeface="Montserrat SemiBold"/>
                <a:sym typeface="Montserrat SemiBold"/>
              </a:endParaRPr>
            </a:p>
          </p:txBody>
        </p:sp>
      </p:grpSp>
      <p:grpSp>
        <p:nvGrpSpPr>
          <p:cNvPr id="97" name="Google Shape;97;p15"/>
          <p:cNvGrpSpPr/>
          <p:nvPr/>
        </p:nvGrpSpPr>
        <p:grpSpPr>
          <a:xfrm>
            <a:off x="5904875" y="3559654"/>
            <a:ext cx="1008300" cy="1201796"/>
            <a:chOff x="6453975" y="3316704"/>
            <a:chExt cx="1008300" cy="1201796"/>
          </a:xfrm>
        </p:grpSpPr>
        <p:pic>
          <p:nvPicPr>
            <p:cNvPr id="98" name="Google Shape;98;p15"/>
            <p:cNvPicPr preferRelativeResize="0"/>
            <p:nvPr/>
          </p:nvPicPr>
          <p:blipFill>
            <a:blip r:embed="rId10">
              <a:alphaModFix/>
            </a:blip>
            <a:stretch>
              <a:fillRect/>
            </a:stretch>
          </p:blipFill>
          <p:spPr>
            <a:xfrm>
              <a:off x="6616478" y="3316704"/>
              <a:ext cx="683300" cy="685483"/>
            </a:xfrm>
            <a:prstGeom prst="rect">
              <a:avLst/>
            </a:prstGeom>
            <a:noFill/>
            <a:ln>
              <a:noFill/>
            </a:ln>
          </p:spPr>
        </p:pic>
        <p:sp>
          <p:nvSpPr>
            <p:cNvPr id="99" name="Google Shape;99;p15"/>
            <p:cNvSpPr txBox="1"/>
            <p:nvPr/>
          </p:nvSpPr>
          <p:spPr>
            <a:xfrm>
              <a:off x="6453975" y="3945800"/>
              <a:ext cx="1008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Montserrat SemiBold"/>
                  <a:ea typeface="Montserrat SemiBold"/>
                  <a:cs typeface="Montserrat SemiBold"/>
                  <a:sym typeface="Montserrat SemiBold"/>
                </a:rPr>
                <a:t>Toma de riesgos</a:t>
              </a:r>
              <a:endParaRPr sz="1300">
                <a:latin typeface="Montserrat SemiBold"/>
                <a:ea typeface="Montserrat SemiBold"/>
                <a:cs typeface="Montserrat SemiBold"/>
                <a:sym typeface="Montserrat SemiBold"/>
              </a:endParaRPr>
            </a:p>
          </p:txBody>
        </p:sp>
      </p:grpSp>
      <p:sp>
        <p:nvSpPr>
          <p:cNvPr id="100" name="Google Shape;100;p15"/>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6"/>
          <p:cNvPicPr preferRelativeResize="0"/>
          <p:nvPr/>
        </p:nvPicPr>
        <p:blipFill>
          <a:blip r:embed="rId3">
            <a:alphaModFix/>
          </a:blip>
          <a:stretch>
            <a:fillRect/>
          </a:stretch>
        </p:blipFill>
        <p:spPr>
          <a:xfrm>
            <a:off x="4000500" y="0"/>
            <a:ext cx="5143500" cy="5143500"/>
          </a:xfrm>
          <a:prstGeom prst="rect">
            <a:avLst/>
          </a:prstGeom>
          <a:noFill/>
          <a:ln>
            <a:noFill/>
          </a:ln>
        </p:spPr>
      </p:pic>
      <p:sp>
        <p:nvSpPr>
          <p:cNvPr id="106" name="Google Shape;106;p16"/>
          <p:cNvSpPr txBox="1"/>
          <p:nvPr>
            <p:ph type="title"/>
          </p:nvPr>
        </p:nvSpPr>
        <p:spPr>
          <a:xfrm>
            <a:off x="1540800" y="448000"/>
            <a:ext cx="2459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latin typeface="Montserrat"/>
                <a:ea typeface="Montserrat"/>
                <a:cs typeface="Montserrat"/>
                <a:sym typeface="Montserrat"/>
              </a:rPr>
              <a:t>Experiencia </a:t>
            </a:r>
            <a:endParaRPr b="1" sz="2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2000">
                <a:latin typeface="Montserrat"/>
                <a:ea typeface="Montserrat"/>
                <a:cs typeface="Montserrat"/>
                <a:sym typeface="Montserrat"/>
              </a:rPr>
              <a:t>del Reto </a:t>
            </a:r>
            <a:endParaRPr sz="2000">
              <a:latin typeface="Montserrat ExtraBold"/>
              <a:ea typeface="Montserrat ExtraBold"/>
              <a:cs typeface="Montserrat ExtraBold"/>
              <a:sym typeface="Montserrat ExtraBold"/>
            </a:endParaRPr>
          </a:p>
        </p:txBody>
      </p:sp>
      <p:pic>
        <p:nvPicPr>
          <p:cNvPr id="107" name="Google Shape;107;p16"/>
          <p:cNvPicPr preferRelativeResize="0"/>
          <p:nvPr/>
        </p:nvPicPr>
        <p:blipFill rotWithShape="1">
          <a:blip r:embed="rId4">
            <a:alphaModFix/>
          </a:blip>
          <a:srcRect b="0" l="0" r="0" t="0"/>
          <a:stretch/>
        </p:blipFill>
        <p:spPr>
          <a:xfrm>
            <a:off x="349200" y="264600"/>
            <a:ext cx="1102175" cy="1102175"/>
          </a:xfrm>
          <a:prstGeom prst="rect">
            <a:avLst/>
          </a:prstGeom>
          <a:noFill/>
          <a:ln>
            <a:noFill/>
          </a:ln>
        </p:spPr>
      </p:pic>
      <p:sp>
        <p:nvSpPr>
          <p:cNvPr id="108" name="Google Shape;108;p16"/>
          <p:cNvSpPr txBox="1"/>
          <p:nvPr/>
        </p:nvSpPr>
        <p:spPr>
          <a:xfrm>
            <a:off x="242175" y="1486875"/>
            <a:ext cx="3326400" cy="3107700"/>
          </a:xfrm>
          <a:prstGeom prst="rect">
            <a:avLst/>
          </a:prstGeom>
          <a:noFill/>
          <a:ln>
            <a:noFill/>
          </a:ln>
        </p:spPr>
        <p:txBody>
          <a:bodyPr anchorCtr="0" anchor="t" bIns="91425" lIns="91425" spcFirstLastPara="1" rIns="91425" wrap="square" tIns="91425">
            <a:noAutofit/>
          </a:bodyPr>
          <a:lstStyle/>
          <a:p>
            <a:pPr indent="-285750" lvl="0" marL="457200" rtl="0" algn="l">
              <a:lnSpc>
                <a:spcPct val="150000"/>
              </a:lnSpc>
              <a:spcBef>
                <a:spcPts val="100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La Experiencia del Reto (The Challenge Experience)  incluye seis Retos competitivos y un Reto no competitivo basado en conceptos STEAM (ciencia, tecnología, ingeniería, artes y matemáticas).</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Nuestros Retos se desarrollan anualmente con la ayuda de educadores, expertos en la materia y voluntarios calificados.</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Cada Reto alienta a los estudiantes a explorar sus pasiones, descubrir sus propios talentos y habilidades y aprender habilidades para la vida.</a:t>
            </a:r>
            <a:endParaRPr sz="900">
              <a:solidFill>
                <a:schemeClr val="dk1"/>
              </a:solidFill>
              <a:latin typeface="Montserrat Medium"/>
              <a:ea typeface="Montserrat Medium"/>
              <a:cs typeface="Montserrat Medium"/>
              <a:sym typeface="Montserrat Medium"/>
            </a:endParaRPr>
          </a:p>
          <a:p>
            <a:pPr indent="0" lvl="0" marL="457200" rtl="0" algn="l">
              <a:lnSpc>
                <a:spcPct val="150000"/>
              </a:lnSpc>
              <a:spcBef>
                <a:spcPts val="1000"/>
              </a:spcBef>
              <a:spcAft>
                <a:spcPts val="0"/>
              </a:spcAft>
              <a:buNone/>
            </a:pPr>
            <a:r>
              <a:t/>
            </a:r>
            <a:endParaRPr sz="900">
              <a:solidFill>
                <a:schemeClr val="dk1"/>
              </a:solidFill>
              <a:latin typeface="Montserrat Medium"/>
              <a:ea typeface="Montserrat Medium"/>
              <a:cs typeface="Montserrat Medium"/>
              <a:sym typeface="Montserrat Medium"/>
            </a:endParaRPr>
          </a:p>
        </p:txBody>
      </p:sp>
      <p:sp>
        <p:nvSpPr>
          <p:cNvPr id="109" name="Google Shape;109;p16"/>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7"/>
          <p:cNvPicPr preferRelativeResize="0"/>
          <p:nvPr/>
        </p:nvPicPr>
        <p:blipFill>
          <a:blip r:embed="rId3">
            <a:alphaModFix/>
          </a:blip>
          <a:stretch>
            <a:fillRect/>
          </a:stretch>
        </p:blipFill>
        <p:spPr>
          <a:xfrm>
            <a:off x="4000500" y="0"/>
            <a:ext cx="5143500" cy="5143500"/>
          </a:xfrm>
          <a:prstGeom prst="rect">
            <a:avLst/>
          </a:prstGeom>
          <a:noFill/>
          <a:ln>
            <a:noFill/>
          </a:ln>
        </p:spPr>
      </p:pic>
      <p:pic>
        <p:nvPicPr>
          <p:cNvPr id="115" name="Google Shape;115;p17"/>
          <p:cNvPicPr preferRelativeResize="0"/>
          <p:nvPr/>
        </p:nvPicPr>
        <p:blipFill rotWithShape="1">
          <a:blip r:embed="rId4">
            <a:alphaModFix/>
          </a:blip>
          <a:srcRect b="0" l="0" r="0" t="0"/>
          <a:stretch/>
        </p:blipFill>
        <p:spPr>
          <a:xfrm>
            <a:off x="349200" y="264600"/>
            <a:ext cx="1102175" cy="1102175"/>
          </a:xfrm>
          <a:prstGeom prst="rect">
            <a:avLst/>
          </a:prstGeom>
          <a:noFill/>
          <a:ln>
            <a:noFill/>
          </a:ln>
        </p:spPr>
      </p:pic>
      <p:sp>
        <p:nvSpPr>
          <p:cNvPr id="116" name="Google Shape;116;p17"/>
          <p:cNvSpPr txBox="1"/>
          <p:nvPr/>
        </p:nvSpPr>
        <p:spPr>
          <a:xfrm>
            <a:off x="251075" y="1602850"/>
            <a:ext cx="3585000" cy="3202800"/>
          </a:xfrm>
          <a:prstGeom prst="rect">
            <a:avLst/>
          </a:prstGeom>
          <a:noFill/>
          <a:ln>
            <a:noFill/>
          </a:ln>
        </p:spPr>
        <p:txBody>
          <a:bodyPr anchorCtr="0" anchor="t" bIns="91425" lIns="91425" spcFirstLastPara="1" rIns="91425" wrap="square" tIns="91425">
            <a:noAutofit/>
          </a:bodyPr>
          <a:lstStyle/>
          <a:p>
            <a:pPr indent="-285750" lvl="0" marL="457200" rtl="0" algn="l">
              <a:lnSpc>
                <a:spcPct val="150000"/>
              </a:lnSpc>
              <a:spcBef>
                <a:spcPts val="100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Abierto a todos los estudiantes de jardín de infantes a nivel universitario en todo el mundo.</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Los equipos de estudiantes de hasta siete miembros seleccionan su Reto y trabajan juntos para desarrollar una solución.</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Cada equipo tiene al menos un Facilitador de Equipo para ayudar a mantener al equipo encaminado, pero no ayuda ni interfiere con la solución del equipo. Este rol de voluntario generalmente lo desempeña un padre, maestro o miembro de la comunidad.</a:t>
            </a:r>
            <a:endParaRPr sz="900">
              <a:solidFill>
                <a:schemeClr val="dk1"/>
              </a:solidFill>
              <a:latin typeface="Montserrat Medium"/>
              <a:ea typeface="Montserrat Medium"/>
              <a:cs typeface="Montserrat Medium"/>
              <a:sym typeface="Montserrat Medium"/>
            </a:endParaRPr>
          </a:p>
          <a:p>
            <a:pPr indent="-285750" lvl="0" marL="457200" rtl="0" algn="l">
              <a:lnSpc>
                <a:spcPct val="150000"/>
              </a:lnSpc>
              <a:spcBef>
                <a:spcPts val="0"/>
              </a:spcBef>
              <a:spcAft>
                <a:spcPts val="0"/>
              </a:spcAft>
              <a:buClr>
                <a:schemeClr val="dk1"/>
              </a:buClr>
              <a:buSzPts val="900"/>
              <a:buFont typeface="Montserrat Medium"/>
              <a:buChar char="●"/>
            </a:pPr>
            <a:r>
              <a:rPr lang="en" sz="900">
                <a:solidFill>
                  <a:schemeClr val="dk1"/>
                </a:solidFill>
                <a:latin typeface="Montserrat Medium"/>
                <a:ea typeface="Montserrat Medium"/>
                <a:cs typeface="Montserrat Medium"/>
                <a:sym typeface="Montserrat Medium"/>
              </a:rPr>
              <a:t>Los equipos comparten y celebran sus innovadoras soluciones del Reto en un torneo presencial o virtual.</a:t>
            </a:r>
            <a:endParaRPr sz="900">
              <a:solidFill>
                <a:schemeClr val="dk1"/>
              </a:solidFill>
              <a:latin typeface="Montserrat Medium"/>
              <a:ea typeface="Montserrat Medium"/>
              <a:cs typeface="Montserrat Medium"/>
              <a:sym typeface="Montserrat Medium"/>
            </a:endParaRPr>
          </a:p>
        </p:txBody>
      </p:sp>
      <p:sp>
        <p:nvSpPr>
          <p:cNvPr id="117" name="Google Shape;117;p17"/>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sp>
        <p:nvSpPr>
          <p:cNvPr id="118" name="Google Shape;118;p17"/>
          <p:cNvSpPr txBox="1"/>
          <p:nvPr>
            <p:ph type="title"/>
          </p:nvPr>
        </p:nvSpPr>
        <p:spPr>
          <a:xfrm>
            <a:off x="1540800" y="448000"/>
            <a:ext cx="2459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Montserrat"/>
                <a:ea typeface="Montserrat"/>
                <a:cs typeface="Montserrat"/>
                <a:sym typeface="Montserrat"/>
              </a:rPr>
              <a:t>Experiencia </a:t>
            </a:r>
            <a:endParaRPr b="1" sz="2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2000">
                <a:latin typeface="Montserrat"/>
                <a:ea typeface="Montserrat"/>
                <a:cs typeface="Montserrat"/>
                <a:sym typeface="Montserrat"/>
              </a:rPr>
              <a:t>del Reto</a:t>
            </a:r>
            <a:endParaRPr b="1" sz="20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8"/>
          <p:cNvPicPr preferRelativeResize="0"/>
          <p:nvPr/>
        </p:nvPicPr>
        <p:blipFill>
          <a:blip r:embed="rId3">
            <a:alphaModFix/>
          </a:blip>
          <a:stretch>
            <a:fillRect/>
          </a:stretch>
        </p:blipFill>
        <p:spPr>
          <a:xfrm>
            <a:off x="0" y="0"/>
            <a:ext cx="9143984" cy="5143500"/>
          </a:xfrm>
          <a:prstGeom prst="rect">
            <a:avLst/>
          </a:prstGeom>
          <a:noFill/>
          <a:ln>
            <a:noFill/>
          </a:ln>
        </p:spPr>
      </p:pic>
      <p:sp>
        <p:nvSpPr>
          <p:cNvPr id="124" name="Google Shape;124;p18"/>
          <p:cNvSpPr txBox="1"/>
          <p:nvPr>
            <p:ph type="title"/>
          </p:nvPr>
        </p:nvSpPr>
        <p:spPr>
          <a:xfrm>
            <a:off x="553350" y="288500"/>
            <a:ext cx="8324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Montserrat ExtraBold"/>
                <a:ea typeface="Montserrat ExtraBold"/>
                <a:cs typeface="Montserrat ExtraBold"/>
                <a:sym typeface="Montserrat ExtraBold"/>
              </a:rPr>
              <a:t>CATEGORÍAS DEL RETO DE EQUIPO</a:t>
            </a:r>
            <a:endParaRPr sz="2400">
              <a:latin typeface="Montserrat ExtraBold"/>
              <a:ea typeface="Montserrat ExtraBold"/>
              <a:cs typeface="Montserrat ExtraBold"/>
              <a:sym typeface="Montserrat ExtraBold"/>
            </a:endParaRPr>
          </a:p>
        </p:txBody>
      </p:sp>
      <p:sp>
        <p:nvSpPr>
          <p:cNvPr id="125" name="Google Shape;125;p18"/>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19"/>
          <p:cNvPicPr preferRelativeResize="0"/>
          <p:nvPr/>
        </p:nvPicPr>
        <p:blipFill>
          <a:blip r:embed="rId3">
            <a:alphaModFix/>
          </a:blip>
          <a:stretch>
            <a:fillRect/>
          </a:stretch>
        </p:blipFill>
        <p:spPr>
          <a:xfrm>
            <a:off x="4000501" y="0"/>
            <a:ext cx="5143500" cy="5143500"/>
          </a:xfrm>
          <a:prstGeom prst="rect">
            <a:avLst/>
          </a:prstGeom>
          <a:noFill/>
          <a:ln>
            <a:noFill/>
          </a:ln>
        </p:spPr>
      </p:pic>
      <p:sp>
        <p:nvSpPr>
          <p:cNvPr id="131" name="Google Shape;131;p19"/>
          <p:cNvSpPr txBox="1"/>
          <p:nvPr/>
        </p:nvSpPr>
        <p:spPr>
          <a:xfrm>
            <a:off x="288975" y="1676176"/>
            <a:ext cx="3585000" cy="2915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800">
                <a:solidFill>
                  <a:schemeClr val="dk1"/>
                </a:solidFill>
                <a:latin typeface="Montserrat Medium"/>
                <a:ea typeface="Montserrat Medium"/>
                <a:cs typeface="Montserrat Medium"/>
                <a:sym typeface="Montserrat Medium"/>
              </a:rPr>
              <a:t>¡Acción, aventura, retos a superar! ¡Mira las luces parpadeando y escucha los zumbadores y las campanas mientras su equipo da vida a un juego de pinball! ¡Perfecciona sus habilidades de pinball y apunta a la puntuación más alta cuando pruebes el reto técnico de este año!</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100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Diseñe y construya un sistema de pinball a través del cual un pinball se mueve e interactúa con 3 módulos de máquinas.</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Durante la Presentación, mueva el pinball a través del sistema de pinball el mayor tiempo posible.</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 y presenta una historia de acción/aventura sobre un héroe que emprende una misión extraordinaria.</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Cree y presente dos elementos de elección de equipo que muestren los intereses, las habilidades, las áreas de fortaleza y los talentos del equipo.</a:t>
            </a:r>
            <a:endParaRPr sz="8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t/>
            </a:r>
            <a:endParaRPr sz="800">
              <a:solidFill>
                <a:schemeClr val="dk1"/>
              </a:solidFill>
              <a:latin typeface="Montserrat Medium"/>
              <a:ea typeface="Montserrat Medium"/>
              <a:cs typeface="Montserrat Medium"/>
              <a:sym typeface="Montserrat Medium"/>
            </a:endParaRPr>
          </a:p>
          <a:p>
            <a:pPr indent="0" lvl="0" marL="457200" rtl="0" algn="l">
              <a:lnSpc>
                <a:spcPct val="150000"/>
              </a:lnSpc>
              <a:spcBef>
                <a:spcPts val="1000"/>
              </a:spcBef>
              <a:spcAft>
                <a:spcPts val="0"/>
              </a:spcAft>
              <a:buNone/>
            </a:pPr>
            <a:r>
              <a:t/>
            </a:r>
            <a:endParaRPr sz="800">
              <a:solidFill>
                <a:schemeClr val="dk1"/>
              </a:solidFill>
              <a:latin typeface="Montserrat Medium"/>
              <a:ea typeface="Montserrat Medium"/>
              <a:cs typeface="Montserrat Medium"/>
              <a:sym typeface="Montserrat Medium"/>
            </a:endParaRPr>
          </a:p>
        </p:txBody>
      </p:sp>
      <p:sp>
        <p:nvSpPr>
          <p:cNvPr id="132" name="Google Shape;132;p19"/>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33" name="Google Shape;133;p19"/>
          <p:cNvPicPr preferRelativeResize="0"/>
          <p:nvPr/>
        </p:nvPicPr>
        <p:blipFill>
          <a:blip r:embed="rId4">
            <a:alphaModFix/>
          </a:blip>
          <a:stretch>
            <a:fillRect/>
          </a:stretch>
        </p:blipFill>
        <p:spPr>
          <a:xfrm>
            <a:off x="215350" y="293075"/>
            <a:ext cx="3515725" cy="1485400"/>
          </a:xfrm>
          <a:prstGeom prst="rect">
            <a:avLst/>
          </a:prstGeom>
          <a:noFill/>
          <a:ln>
            <a:noFill/>
          </a:ln>
        </p:spPr>
      </p:pic>
      <p:sp>
        <p:nvSpPr>
          <p:cNvPr id="134" name="Google Shape;134;p19"/>
          <p:cNvSpPr txBox="1"/>
          <p:nvPr/>
        </p:nvSpPr>
        <p:spPr>
          <a:xfrm>
            <a:off x="2367075" y="1009075"/>
            <a:ext cx="1441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AD44D8"/>
                </a:solidFill>
                <a:latin typeface="Oswald Light"/>
                <a:ea typeface="Oswald Light"/>
                <a:cs typeface="Oswald Light"/>
                <a:sym typeface="Oswald Light"/>
              </a:rPr>
              <a:t>/TÉCNICO</a:t>
            </a:r>
            <a:endParaRPr sz="1700">
              <a:solidFill>
                <a:srgbClr val="AD44D8"/>
              </a:solidFill>
              <a:latin typeface="Oswald Light"/>
              <a:ea typeface="Oswald Light"/>
              <a:cs typeface="Oswald Light"/>
              <a:sym typeface="Oswald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0"/>
          <p:cNvPicPr preferRelativeResize="0"/>
          <p:nvPr/>
        </p:nvPicPr>
        <p:blipFill rotWithShape="1">
          <a:blip r:embed="rId3">
            <a:alphaModFix/>
          </a:blip>
          <a:srcRect b="0" l="0" r="5926" t="0"/>
          <a:stretch/>
        </p:blipFill>
        <p:spPr>
          <a:xfrm>
            <a:off x="4000500" y="0"/>
            <a:ext cx="5143500" cy="5143500"/>
          </a:xfrm>
          <a:prstGeom prst="rect">
            <a:avLst/>
          </a:prstGeom>
          <a:noFill/>
          <a:ln>
            <a:noFill/>
          </a:ln>
        </p:spPr>
      </p:pic>
      <p:sp>
        <p:nvSpPr>
          <p:cNvPr id="140" name="Google Shape;140;p20"/>
          <p:cNvSpPr txBox="1"/>
          <p:nvPr/>
        </p:nvSpPr>
        <p:spPr>
          <a:xfrm>
            <a:off x="234400" y="1257775"/>
            <a:ext cx="3676800" cy="3674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800">
                <a:solidFill>
                  <a:schemeClr val="dk1"/>
                </a:solidFill>
                <a:latin typeface="Montserrat Medium"/>
                <a:ea typeface="Montserrat Medium"/>
                <a:cs typeface="Montserrat Medium"/>
                <a:sym typeface="Montserrat Medium"/>
              </a:rPr>
              <a:t>Es un pájaro, es un avión... no... ¡es un puf! ¿Quién puede predecir qué tan lejos volará el puf o dónde se detendrá? En el reto de ingeniería de esta temporada, pondrás a prueba su precisión al lanzar pufs usando un dispositivo de lanzamiento y contará una historia sobre lo que sucede cuando las cosas no salen exactamente como las planeó.</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100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Diseñe y construya un dispositivo modular que será ensamblado y luego probado en dos configuraciones diferentes durante la presentación.</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Realice pruebas de lanzamiento para probar qué tan lejos y con qué precisión su dispositivo modular puede lanzar un puf en cada configuración.</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Transforma el dispositivo modular de una configuración a otra.</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Cree y presente una historia en la que todo vaya según lo planeado hasta que ocurra un catalizador.</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Cree y presente dos elementos de elección de equipo que muestren los intereses, las habilidades, las áreas de fortaleza y los talentos del equipo.</a:t>
            </a:r>
            <a:endParaRPr sz="800">
              <a:solidFill>
                <a:schemeClr val="dk1"/>
              </a:solidFill>
              <a:latin typeface="Montserrat Medium"/>
              <a:ea typeface="Montserrat Medium"/>
              <a:cs typeface="Montserrat Medium"/>
              <a:sym typeface="Montserrat Medium"/>
            </a:endParaRPr>
          </a:p>
        </p:txBody>
      </p:sp>
      <p:sp>
        <p:nvSpPr>
          <p:cNvPr id="141" name="Google Shape;141;p20"/>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pic>
        <p:nvPicPr>
          <p:cNvPr id="142" name="Google Shape;142;p20"/>
          <p:cNvPicPr preferRelativeResize="0"/>
          <p:nvPr/>
        </p:nvPicPr>
        <p:blipFill>
          <a:blip r:embed="rId4">
            <a:alphaModFix/>
          </a:blip>
          <a:stretch>
            <a:fillRect/>
          </a:stretch>
        </p:blipFill>
        <p:spPr>
          <a:xfrm>
            <a:off x="169575" y="170200"/>
            <a:ext cx="3741625" cy="1232865"/>
          </a:xfrm>
          <a:prstGeom prst="rect">
            <a:avLst/>
          </a:prstGeom>
          <a:noFill/>
          <a:ln>
            <a:noFill/>
          </a:ln>
        </p:spPr>
      </p:pic>
      <p:sp>
        <p:nvSpPr>
          <p:cNvPr id="143" name="Google Shape;143;p20"/>
          <p:cNvSpPr txBox="1"/>
          <p:nvPr/>
        </p:nvSpPr>
        <p:spPr>
          <a:xfrm>
            <a:off x="2512200" y="753900"/>
            <a:ext cx="1441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AD44D8"/>
                </a:solidFill>
                <a:latin typeface="Oswald Light"/>
                <a:ea typeface="Oswald Light"/>
                <a:cs typeface="Oswald Light"/>
                <a:sym typeface="Oswald Light"/>
              </a:rPr>
              <a:t>/INGENIERÍA</a:t>
            </a:r>
            <a:endParaRPr sz="1500">
              <a:solidFill>
                <a:srgbClr val="AD44D8"/>
              </a:solidFill>
              <a:latin typeface="Oswald Light"/>
              <a:ea typeface="Oswald Light"/>
              <a:cs typeface="Oswald Light"/>
              <a:sym typeface="Oswald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1"/>
          <p:cNvPicPr preferRelativeResize="0"/>
          <p:nvPr/>
        </p:nvPicPr>
        <p:blipFill>
          <a:blip r:embed="rId3">
            <a:alphaModFix/>
          </a:blip>
          <a:stretch>
            <a:fillRect/>
          </a:stretch>
        </p:blipFill>
        <p:spPr>
          <a:xfrm>
            <a:off x="4000500" y="0"/>
            <a:ext cx="5143500" cy="5143500"/>
          </a:xfrm>
          <a:prstGeom prst="rect">
            <a:avLst/>
          </a:prstGeom>
          <a:noFill/>
          <a:ln>
            <a:noFill/>
          </a:ln>
        </p:spPr>
      </p:pic>
      <p:sp>
        <p:nvSpPr>
          <p:cNvPr id="149" name="Google Shape;149;p21"/>
          <p:cNvSpPr/>
          <p:nvPr/>
        </p:nvSpPr>
        <p:spPr>
          <a:xfrm>
            <a:off x="8357700" y="4862700"/>
            <a:ext cx="786300" cy="280800"/>
          </a:xfrm>
          <a:prstGeom prst="rect">
            <a:avLst/>
          </a:prstGeom>
          <a:solidFill>
            <a:srgbClr val="00A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Montserrat"/>
                <a:ea typeface="Montserrat"/>
                <a:cs typeface="Montserrat"/>
                <a:sym typeface="Montserrat"/>
              </a:rPr>
              <a:t>WHAT</a:t>
            </a:r>
            <a:endParaRPr b="1" sz="1200">
              <a:solidFill>
                <a:schemeClr val="lt1"/>
              </a:solidFill>
              <a:latin typeface="Montserrat"/>
              <a:ea typeface="Montserrat"/>
              <a:cs typeface="Montserrat"/>
              <a:sym typeface="Montserrat"/>
            </a:endParaRPr>
          </a:p>
        </p:txBody>
      </p:sp>
      <p:sp>
        <p:nvSpPr>
          <p:cNvPr id="150" name="Google Shape;150;p21"/>
          <p:cNvSpPr txBox="1"/>
          <p:nvPr/>
        </p:nvSpPr>
        <p:spPr>
          <a:xfrm>
            <a:off x="303483" y="1733585"/>
            <a:ext cx="3585000" cy="3309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 sz="800">
                <a:solidFill>
                  <a:schemeClr val="dk1"/>
                </a:solidFill>
                <a:latin typeface="Montserrat Medium"/>
                <a:ea typeface="Montserrat Medium"/>
                <a:cs typeface="Montserrat Medium"/>
                <a:sym typeface="Montserrat Medium"/>
              </a:rPr>
              <a:t>Una vasija rota, un trozo de piedra: los restos del pasado están a nuestro alrededor. ¿Alguna vez le ha preguntado para qué se podrían haber usado esas cosas o qué significaban para las personas que las fabricaron? ¿Qué misterios arqueológicos se revelarán en el reto científico de este año?</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100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Crea y presenta una historia sobre un personaje cuyo descubrimiento de un artefacto conduce a un hallazgo.</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Incluir una investigación arqueológica que contribuya al hallazgo.</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Diseña y crea un títere que retratará a un personaje del pasado.</a:t>
            </a:r>
            <a:endParaRPr sz="800">
              <a:solidFill>
                <a:schemeClr val="dk1"/>
              </a:solidFill>
              <a:latin typeface="Montserrat Medium"/>
              <a:ea typeface="Montserrat Medium"/>
              <a:cs typeface="Montserrat Medium"/>
              <a:sym typeface="Montserrat Medium"/>
            </a:endParaRPr>
          </a:p>
          <a:p>
            <a:pPr indent="-279400" lvl="0" marL="457200" rtl="0" algn="l">
              <a:lnSpc>
                <a:spcPct val="150000"/>
              </a:lnSpc>
              <a:spcBef>
                <a:spcPts val="0"/>
              </a:spcBef>
              <a:spcAft>
                <a:spcPts val="0"/>
              </a:spcAft>
              <a:buClr>
                <a:schemeClr val="dk1"/>
              </a:buClr>
              <a:buSzPts val="800"/>
              <a:buFont typeface="Montserrat Medium"/>
              <a:buChar char="●"/>
            </a:pPr>
            <a:r>
              <a:rPr lang="en" sz="800">
                <a:solidFill>
                  <a:schemeClr val="dk1"/>
                </a:solidFill>
                <a:latin typeface="Montserrat Medium"/>
                <a:ea typeface="Montserrat Medium"/>
                <a:cs typeface="Montserrat Medium"/>
                <a:sym typeface="Montserrat Medium"/>
              </a:rPr>
              <a:t>Cree y presente dos elementos de elección de equipo que muestren los intereses, las habilidades, las áreas de fortaleza y los talentos del equipo.</a:t>
            </a:r>
            <a:endParaRPr sz="800">
              <a:solidFill>
                <a:schemeClr val="dk1"/>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t/>
            </a:r>
            <a:endParaRPr sz="800">
              <a:solidFill>
                <a:schemeClr val="dk1"/>
              </a:solidFill>
              <a:latin typeface="Montserrat Medium"/>
              <a:ea typeface="Montserrat Medium"/>
              <a:cs typeface="Montserrat Medium"/>
              <a:sym typeface="Montserrat Medium"/>
            </a:endParaRPr>
          </a:p>
          <a:p>
            <a:pPr indent="0" lvl="0" marL="457200" rtl="0" algn="l">
              <a:lnSpc>
                <a:spcPct val="150000"/>
              </a:lnSpc>
              <a:spcBef>
                <a:spcPts val="1000"/>
              </a:spcBef>
              <a:spcAft>
                <a:spcPts val="0"/>
              </a:spcAft>
              <a:buNone/>
            </a:pPr>
            <a:r>
              <a:t/>
            </a:r>
            <a:endParaRPr sz="800">
              <a:solidFill>
                <a:schemeClr val="dk1"/>
              </a:solidFill>
              <a:latin typeface="Montserrat Medium"/>
              <a:ea typeface="Montserrat Medium"/>
              <a:cs typeface="Montserrat Medium"/>
              <a:sym typeface="Montserrat Medium"/>
            </a:endParaRPr>
          </a:p>
        </p:txBody>
      </p:sp>
      <p:pic>
        <p:nvPicPr>
          <p:cNvPr id="151" name="Google Shape;151;p21"/>
          <p:cNvPicPr preferRelativeResize="0"/>
          <p:nvPr/>
        </p:nvPicPr>
        <p:blipFill>
          <a:blip r:embed="rId4">
            <a:alphaModFix/>
          </a:blip>
          <a:stretch>
            <a:fillRect/>
          </a:stretch>
        </p:blipFill>
        <p:spPr>
          <a:xfrm>
            <a:off x="163000" y="508925"/>
            <a:ext cx="3725475" cy="1186570"/>
          </a:xfrm>
          <a:prstGeom prst="rect">
            <a:avLst/>
          </a:prstGeom>
          <a:noFill/>
          <a:ln>
            <a:noFill/>
          </a:ln>
        </p:spPr>
      </p:pic>
      <p:sp>
        <p:nvSpPr>
          <p:cNvPr id="152" name="Google Shape;152;p21"/>
          <p:cNvSpPr txBox="1"/>
          <p:nvPr/>
        </p:nvSpPr>
        <p:spPr>
          <a:xfrm>
            <a:off x="2272025" y="1078925"/>
            <a:ext cx="144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AD44D8"/>
                </a:solidFill>
                <a:latin typeface="Oswald Light"/>
                <a:ea typeface="Oswald Light"/>
                <a:cs typeface="Oswald Light"/>
                <a:sym typeface="Oswald Light"/>
              </a:rPr>
              <a:t>/CIENTÍFICO</a:t>
            </a:r>
            <a:endParaRPr>
              <a:solidFill>
                <a:srgbClr val="AD44D8"/>
              </a:solidFill>
              <a:latin typeface="Oswald Light"/>
              <a:ea typeface="Oswald Light"/>
              <a:cs typeface="Oswald Light"/>
              <a:sym typeface="Oswald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